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Lst>
  <p:notesMasterIdLst>
    <p:notesMasterId r:id="rId33"/>
  </p:notesMasterIdLst>
  <p:sldIdLst>
    <p:sldId id="276" r:id="rId7"/>
    <p:sldId id="256" r:id="rId8"/>
    <p:sldId id="295" r:id="rId9"/>
    <p:sldId id="293" r:id="rId10"/>
    <p:sldId id="272" r:id="rId11"/>
    <p:sldId id="287" r:id="rId12"/>
    <p:sldId id="278" r:id="rId13"/>
    <p:sldId id="294" r:id="rId14"/>
    <p:sldId id="314" r:id="rId15"/>
    <p:sldId id="279" r:id="rId16"/>
    <p:sldId id="315" r:id="rId17"/>
    <p:sldId id="284" r:id="rId18"/>
    <p:sldId id="316" r:id="rId19"/>
    <p:sldId id="285" r:id="rId20"/>
    <p:sldId id="317" r:id="rId21"/>
    <p:sldId id="288" r:id="rId22"/>
    <p:sldId id="313" r:id="rId23"/>
    <p:sldId id="289" r:id="rId24"/>
    <p:sldId id="318" r:id="rId25"/>
    <p:sldId id="290" r:id="rId26"/>
    <p:sldId id="319" r:id="rId27"/>
    <p:sldId id="292" r:id="rId28"/>
    <p:sldId id="320" r:id="rId29"/>
    <p:sldId id="304" r:id="rId30"/>
    <p:sldId id="312" r:id="rId31"/>
    <p:sldId id="275" r:id="rId32"/>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86" autoAdjust="0"/>
    <p:restoredTop sz="86412"/>
  </p:normalViewPr>
  <p:slideViewPr>
    <p:cSldViewPr snapToGrid="0">
      <p:cViewPr varScale="1">
        <p:scale>
          <a:sx n="139" d="100"/>
          <a:sy n="139" d="100"/>
        </p:scale>
        <p:origin x="3320"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D1A0F8-1567-6545-84AD-0DD3AAB76CCF}" type="datetimeFigureOut">
              <a:rPr lang="da-DK" smtClean="0"/>
              <a:t>22/05/2018</a:t>
            </a:fld>
            <a:endParaRPr lang="da-DK"/>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896DC8-AA4C-304B-90F4-6FB883B8CC8B}" type="slidenum">
              <a:rPr lang="da-DK" smtClean="0"/>
              <a:t>‹nr.›</a:t>
            </a:fld>
            <a:endParaRPr lang="da-DK"/>
          </a:p>
        </p:txBody>
      </p:sp>
    </p:spTree>
    <p:extLst>
      <p:ext uri="{BB962C8B-B14F-4D97-AF65-F5344CB8AC3E}">
        <p14:creationId xmlns:p14="http://schemas.microsoft.com/office/powerpoint/2010/main" val="1486018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6896DC8-AA4C-304B-90F4-6FB883B8CC8B}" type="slidenum">
              <a:rPr lang="da-DK" smtClean="0"/>
              <a:t>4</a:t>
            </a:fld>
            <a:endParaRPr lang="da-DK"/>
          </a:p>
        </p:txBody>
      </p:sp>
    </p:spTree>
    <p:extLst>
      <p:ext uri="{BB962C8B-B14F-4D97-AF65-F5344CB8AC3E}">
        <p14:creationId xmlns:p14="http://schemas.microsoft.com/office/powerpoint/2010/main" val="1530911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6896DC8-AA4C-304B-90F4-6FB883B8CC8B}" type="slidenum">
              <a:rPr lang="da-DK" smtClean="0"/>
              <a:t>5</a:t>
            </a:fld>
            <a:endParaRPr lang="da-DK"/>
          </a:p>
        </p:txBody>
      </p:sp>
    </p:spTree>
    <p:extLst>
      <p:ext uri="{BB962C8B-B14F-4D97-AF65-F5344CB8AC3E}">
        <p14:creationId xmlns:p14="http://schemas.microsoft.com/office/powerpoint/2010/main" val="1152947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6896DC8-AA4C-304B-90F4-6FB883B8CC8B}" type="slidenum">
              <a:rPr lang="da-DK" smtClean="0"/>
              <a:t>6</a:t>
            </a:fld>
            <a:endParaRPr lang="da-DK"/>
          </a:p>
        </p:txBody>
      </p:sp>
    </p:spTree>
    <p:extLst>
      <p:ext uri="{BB962C8B-B14F-4D97-AF65-F5344CB8AC3E}">
        <p14:creationId xmlns:p14="http://schemas.microsoft.com/office/powerpoint/2010/main" val="983027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6896DC8-AA4C-304B-90F4-6FB883B8CC8B}" type="slidenum">
              <a:rPr lang="da-DK" smtClean="0"/>
              <a:t>18</a:t>
            </a:fld>
            <a:endParaRPr lang="da-DK"/>
          </a:p>
        </p:txBody>
      </p:sp>
    </p:spTree>
    <p:extLst>
      <p:ext uri="{BB962C8B-B14F-4D97-AF65-F5344CB8AC3E}">
        <p14:creationId xmlns:p14="http://schemas.microsoft.com/office/powerpoint/2010/main" val="1373936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36896DC8-AA4C-304B-90F4-6FB883B8CC8B}" type="slidenum">
              <a:rPr lang="da-DK" smtClean="0"/>
              <a:t>24</a:t>
            </a:fld>
            <a:endParaRPr lang="da-DK"/>
          </a:p>
        </p:txBody>
      </p:sp>
    </p:spTree>
    <p:extLst>
      <p:ext uri="{BB962C8B-B14F-4D97-AF65-F5344CB8AC3E}">
        <p14:creationId xmlns:p14="http://schemas.microsoft.com/office/powerpoint/2010/main" val="1588772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Rot="1" noChangeAspect="1" noChangeArrowheads="1" noTextEdit="1"/>
          </p:cNvSpPr>
          <p:nvPr>
            <p:ph type="sldImg"/>
          </p:nvPr>
        </p:nvSpPr>
        <p:spPr>
          <a:xfrm>
            <a:off x="1371600" y="1143000"/>
            <a:ext cx="4114800" cy="3086100"/>
          </a:xfrm>
        </p:spPr>
      </p:sp>
      <p:sp>
        <p:nvSpPr>
          <p:cNvPr id="15363" name="Rectangle 2"/>
          <p:cNvSpPr>
            <a:spLocks noGrp="1" noChangeArrowheads="1"/>
          </p:cNvSpPr>
          <p:nvPr>
            <p:ph type="body" idx="1"/>
          </p:nvPr>
        </p:nvSpPr>
        <p:spPr>
          <a:extLst>
            <a:ext uri="{91240B29-F687-4F45-9708-019B960494DF}">
              <a14:hiddenLine xmlns:a14="http://schemas.microsoft.com/office/drawing/2010/main" w="12700" cap="rnd">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eaLnBrk="1">
              <a:defRPr/>
            </a:pPr>
            <a:r>
              <a:rPr lang="da-DK" altLang="da-DK"/>
              <a:t>Itjgututjgiti</a:t>
            </a:r>
          </a:p>
        </p:txBody>
      </p:sp>
    </p:spTree>
    <p:extLst>
      <p:ext uri="{BB962C8B-B14F-4D97-AF65-F5344CB8AC3E}">
        <p14:creationId xmlns:p14="http://schemas.microsoft.com/office/powerpoint/2010/main" val="935809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a:t>Klik for at redigere titeltypografien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40"/>
            <a:ext cx="2057400" cy="5851525"/>
          </a:xfrm>
        </p:spPr>
        <p:txBody>
          <a:bodyPr vert="eaVert"/>
          <a:lstStyle/>
          <a:p>
            <a:r>
              <a:rPr lang="da-DK"/>
              <a:t>Klik for at redigere titeltypografien i masteren</a:t>
            </a:r>
          </a:p>
        </p:txBody>
      </p:sp>
      <p:sp>
        <p:nvSpPr>
          <p:cNvPr id="3" name="Pladsholder til lodret titel 2"/>
          <p:cNvSpPr>
            <a:spLocks noGrp="1"/>
          </p:cNvSpPr>
          <p:nvPr>
            <p:ph type="body" orient="vert" idx="1"/>
          </p:nvPr>
        </p:nvSpPr>
        <p:spPr>
          <a:xfrm>
            <a:off x="457200" y="274640"/>
            <a:ext cx="6019800" cy="5851525"/>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a:t>Klik for at redigere titeltypografien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3000" b="1" cap="all"/>
            </a:lvl1pPr>
          </a:lstStyle>
          <a:p>
            <a:r>
              <a:rPr lang="da-DK"/>
              <a:t>Klik for at redigere titeltypografien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a-DK"/>
              <a:t>Klik for at redigere teksttypografierne i masteren</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titeltypografien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Pladsholder til indhold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C0E4B045-BF99-3046-8F24-2FF77FF3BB80}" type="datetimeFigureOut">
              <a:rPr lang="da-DK" smtClean="0"/>
              <a:t>22/05/2018</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dato 2"/>
          <p:cNvSpPr>
            <a:spLocks noGrp="1"/>
          </p:cNvSpPr>
          <p:nvPr>
            <p:ph type="dt" sz="half" idx="10"/>
          </p:nvPr>
        </p:nvSpPr>
        <p:spPr/>
        <p:txBody>
          <a:bodyPr/>
          <a:lstStyle/>
          <a:p>
            <a:fld id="{C0E4B045-BF99-3046-8F24-2FF77FF3BB80}" type="datetimeFigureOut">
              <a:rPr lang="da-DK" smtClean="0"/>
              <a:t>22/05/2018</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0E4B045-BF99-3046-8F24-2FF77FF3BB80}" type="datetimeFigureOut">
              <a:rPr lang="da-DK" smtClean="0"/>
              <a:t>22/05/2018</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1500" b="1"/>
            </a:lvl1pPr>
          </a:lstStyle>
          <a:p>
            <a:r>
              <a:rPr lang="da-DK"/>
              <a:t>Klik for at redigere titeltypografien i masteren</a:t>
            </a:r>
          </a:p>
        </p:txBody>
      </p:sp>
      <p:sp>
        <p:nvSpPr>
          <p:cNvPr id="3" name="Pladsholder til indhold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a-DK"/>
              <a:t>Klik for at redigere titeltypografien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Træk billede til pladsholder, eller klik på symbol for at tilføje</a:t>
            </a:r>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40"/>
            <a:ext cx="2057400" cy="5851525"/>
          </a:xfrm>
        </p:spPr>
        <p:txBody>
          <a:bodyPr vert="eaVert"/>
          <a:lstStyle/>
          <a:p>
            <a:r>
              <a:rPr lang="da-DK"/>
              <a:t>Klik for at redigere titeltypografien i masteren</a:t>
            </a:r>
          </a:p>
        </p:txBody>
      </p:sp>
      <p:sp>
        <p:nvSpPr>
          <p:cNvPr id="3" name="Pladsholder til lodret titel 2"/>
          <p:cNvSpPr>
            <a:spLocks noGrp="1"/>
          </p:cNvSpPr>
          <p:nvPr>
            <p:ph type="body" orient="vert" idx="1"/>
          </p:nvPr>
        </p:nvSpPr>
        <p:spPr>
          <a:xfrm>
            <a:off x="457200" y="274640"/>
            <a:ext cx="6019800" cy="5851525"/>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a:t>Klik for at redigere titeltypografien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3000" b="1" cap="all"/>
            </a:lvl1pPr>
          </a:lstStyle>
          <a:p>
            <a:r>
              <a:rPr lang="da-DK"/>
              <a:t>Klik for at redigere titeltypografien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a-DK"/>
              <a:t>Klik for at redigere teksttypografierne i masteren</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titeltypografien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Pladsholder til indhold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6E7EED3A-9853-4CCB-A10A-E70FA8424318}" type="datetimeFigureOut">
              <a:rPr lang="da-DK" smtClean="0"/>
              <a:t>22/05/2018</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dato 2"/>
          <p:cNvSpPr>
            <a:spLocks noGrp="1"/>
          </p:cNvSpPr>
          <p:nvPr>
            <p:ph type="dt" sz="half" idx="10"/>
          </p:nvPr>
        </p:nvSpPr>
        <p:spPr/>
        <p:txBody>
          <a:bodyPr/>
          <a:lstStyle/>
          <a:p>
            <a:fld id="{6E7EED3A-9853-4CCB-A10A-E70FA8424318}" type="datetimeFigureOut">
              <a:rPr lang="da-DK" smtClean="0"/>
              <a:t>22/05/2018</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E7EED3A-9853-4CCB-A10A-E70FA8424318}" type="datetimeFigureOut">
              <a:rPr lang="da-DK" smtClean="0"/>
              <a:t>22/05/2018</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3000" b="1" cap="all"/>
            </a:lvl1pPr>
          </a:lstStyle>
          <a:p>
            <a:r>
              <a:rPr lang="da-DK"/>
              <a:t>Klik for at redigere titeltypografien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a-DK"/>
              <a:t>Klik for at redigere teksttypografierne i masteren</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1500" b="1"/>
            </a:lvl1pPr>
          </a:lstStyle>
          <a:p>
            <a:r>
              <a:rPr lang="da-DK"/>
              <a:t>Klik for at redigere titeltypografien i masteren</a:t>
            </a:r>
          </a:p>
        </p:txBody>
      </p:sp>
      <p:sp>
        <p:nvSpPr>
          <p:cNvPr id="3" name="Pladsholder til indhold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a-DK"/>
              <a:t>Klik for at redigere titeltypografien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Træk billede til pladsholder, eller klik på symbol for at tilføje</a:t>
            </a:r>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40"/>
            <a:ext cx="2057400" cy="5851525"/>
          </a:xfrm>
        </p:spPr>
        <p:txBody>
          <a:bodyPr vert="eaVert"/>
          <a:lstStyle/>
          <a:p>
            <a:r>
              <a:rPr lang="da-DK"/>
              <a:t>Klik for at redigere titeltypografien i masteren</a:t>
            </a:r>
          </a:p>
        </p:txBody>
      </p:sp>
      <p:sp>
        <p:nvSpPr>
          <p:cNvPr id="3" name="Pladsholder til lodret titel 2"/>
          <p:cNvSpPr>
            <a:spLocks noGrp="1"/>
          </p:cNvSpPr>
          <p:nvPr>
            <p:ph type="body" orient="vert" idx="1"/>
          </p:nvPr>
        </p:nvSpPr>
        <p:spPr>
          <a:xfrm>
            <a:off x="457200" y="274640"/>
            <a:ext cx="6019800" cy="5851525"/>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a:xfrm>
            <a:off x="6553200" y="6356352"/>
            <a:ext cx="2133600" cy="365125"/>
          </a:xfrm>
          <a:prstGeom prst="rect">
            <a:avLst/>
          </a:prstGeom>
        </p:spPr>
        <p:txBody>
          <a:bodyPr/>
          <a:lstStyle/>
          <a:p>
            <a:fld id="{053AA25B-016E-4AB4-8282-4E239F45F73A}" type="slidenum">
              <a:rPr lang="da-DK" smtClean="0"/>
              <a:t>‹nr.›</a:t>
            </a:fld>
            <a:endParaRPr lang="da-DK"/>
          </a:p>
        </p:txBody>
      </p:sp>
    </p:spTree>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a:t>Klik for at redigere titeltypografien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3000" b="1" cap="all"/>
            </a:lvl1pPr>
          </a:lstStyle>
          <a:p>
            <a:r>
              <a:rPr lang="da-DK"/>
              <a:t>Klik for at redigere titeltypografien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a-DK"/>
              <a:t>Klik for at redigere teksttypografierne i masteren</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titeltypografien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Pladsholder til indhold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C0E4B045-BF99-3046-8F24-2FF77FF3BB80}" type="datetimeFigureOut">
              <a:rPr lang="da-DK" smtClean="0"/>
              <a:t>22/05/2018</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dato 2"/>
          <p:cNvSpPr>
            <a:spLocks noGrp="1"/>
          </p:cNvSpPr>
          <p:nvPr>
            <p:ph type="dt" sz="half" idx="10"/>
          </p:nvPr>
        </p:nvSpPr>
        <p:spPr/>
        <p:txBody>
          <a:bodyPr/>
          <a:lstStyle/>
          <a:p>
            <a:fld id="{C0E4B045-BF99-3046-8F24-2FF77FF3BB80}" type="datetimeFigureOut">
              <a:rPr lang="da-DK" smtClean="0"/>
              <a:t>22/05/2018</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0E4B045-BF99-3046-8F24-2FF77FF3BB80}" type="datetimeFigureOut">
              <a:rPr lang="da-DK" smtClean="0"/>
              <a:t>22/05/2018</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1500" b="1"/>
            </a:lvl1pPr>
          </a:lstStyle>
          <a:p>
            <a:r>
              <a:rPr lang="da-DK"/>
              <a:t>Klik for at redigere titeltypografien i masteren</a:t>
            </a:r>
          </a:p>
        </p:txBody>
      </p:sp>
      <p:sp>
        <p:nvSpPr>
          <p:cNvPr id="3" name="Pladsholder til indhold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a-DK"/>
              <a:t>Klik for at redigere titeltypografien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Træk billede til pladsholder, eller klik på symbol for at tilføje</a:t>
            </a:r>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40"/>
            <a:ext cx="2057400" cy="5851525"/>
          </a:xfrm>
        </p:spPr>
        <p:txBody>
          <a:bodyPr vert="eaVert"/>
          <a:lstStyle/>
          <a:p>
            <a:r>
              <a:rPr lang="da-DK"/>
              <a:t>Klik for at redigere titeltypografien i masteren</a:t>
            </a:r>
          </a:p>
        </p:txBody>
      </p:sp>
      <p:sp>
        <p:nvSpPr>
          <p:cNvPr id="3" name="Pladsholder til lodret titel 2"/>
          <p:cNvSpPr>
            <a:spLocks noGrp="1"/>
          </p:cNvSpPr>
          <p:nvPr>
            <p:ph type="body" orient="vert" idx="1"/>
          </p:nvPr>
        </p:nvSpPr>
        <p:spPr>
          <a:xfrm>
            <a:off x="457200" y="274640"/>
            <a:ext cx="6019800" cy="5851525"/>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a:t>Klik for at redigere titeltypografien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3000" b="1" cap="all"/>
            </a:lvl1pPr>
          </a:lstStyle>
          <a:p>
            <a:r>
              <a:rPr lang="da-DK"/>
              <a:t>Klik for at redigere titeltypografien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a-DK"/>
              <a:t>Klik for at redigere teksttypografierne i masteren</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titeltypografien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Pladsholder til indhold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6E7EED3A-9853-4CCB-A10A-E70FA8424318}" type="datetimeFigureOut">
              <a:rPr lang="da-DK" smtClean="0"/>
              <a:t>22/05/2018</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titeltypografien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Pladsholder til indhold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6E7EED3A-9853-4CCB-A10A-E70FA8424318}" type="datetimeFigureOut">
              <a:rPr lang="da-DK" smtClean="0"/>
              <a:t>22/05/2018</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dato 2"/>
          <p:cNvSpPr>
            <a:spLocks noGrp="1"/>
          </p:cNvSpPr>
          <p:nvPr>
            <p:ph type="dt" sz="half" idx="10"/>
          </p:nvPr>
        </p:nvSpPr>
        <p:spPr/>
        <p:txBody>
          <a:bodyPr/>
          <a:lstStyle/>
          <a:p>
            <a:fld id="{6E7EED3A-9853-4CCB-A10A-E70FA8424318}" type="datetimeFigureOut">
              <a:rPr lang="da-DK" smtClean="0"/>
              <a:t>22/05/2018</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E7EED3A-9853-4CCB-A10A-E70FA8424318}" type="datetimeFigureOut">
              <a:rPr lang="da-DK" smtClean="0"/>
              <a:t>22/05/2018</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1500" b="1"/>
            </a:lvl1pPr>
          </a:lstStyle>
          <a:p>
            <a:r>
              <a:rPr lang="da-DK"/>
              <a:t>Klik for at redigere titeltypografien i masteren</a:t>
            </a:r>
          </a:p>
        </p:txBody>
      </p:sp>
      <p:sp>
        <p:nvSpPr>
          <p:cNvPr id="3" name="Pladsholder til indhold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a-DK"/>
              <a:t>Klik for at redigere titeltypografien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Træk billede til pladsholder, eller klik på symbol for at tilføje</a:t>
            </a:r>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40"/>
            <a:ext cx="2057400" cy="5851525"/>
          </a:xfrm>
        </p:spPr>
        <p:txBody>
          <a:bodyPr vert="eaVert"/>
          <a:lstStyle/>
          <a:p>
            <a:r>
              <a:rPr lang="da-DK"/>
              <a:t>Klik for at redigere titeltypografien i masteren</a:t>
            </a:r>
          </a:p>
        </p:txBody>
      </p:sp>
      <p:sp>
        <p:nvSpPr>
          <p:cNvPr id="3" name="Pladsholder til lodret titel 2"/>
          <p:cNvSpPr>
            <a:spLocks noGrp="1"/>
          </p:cNvSpPr>
          <p:nvPr>
            <p:ph type="body" orient="vert" idx="1"/>
          </p:nvPr>
        </p:nvSpPr>
        <p:spPr>
          <a:xfrm>
            <a:off x="457200" y="274640"/>
            <a:ext cx="6019800" cy="5851525"/>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E7EED3A-9853-4CCB-A10A-E70FA8424318}"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7"/>
            <a:ext cx="7772400" cy="1470025"/>
          </a:xfrm>
        </p:spPr>
        <p:txBody>
          <a:bodyPr/>
          <a:lstStyle/>
          <a:p>
            <a:r>
              <a:rPr lang="da-DK"/>
              <a:t>Klik for at redigere titeltypografien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2"/>
            <a:ext cx="7772400" cy="1362075"/>
          </a:xfrm>
        </p:spPr>
        <p:txBody>
          <a:bodyPr anchor="t"/>
          <a:lstStyle>
            <a:lvl1pPr algn="l">
              <a:defRPr sz="3000" b="1" cap="all"/>
            </a:lvl1pPr>
          </a:lstStyle>
          <a:p>
            <a:r>
              <a:rPr lang="da-DK"/>
              <a:t>Klik for at redigere titeltypografien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a-DK"/>
              <a:t>Klik for at redigere teksttypografierne i masteren</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indhold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dato 2"/>
          <p:cNvSpPr>
            <a:spLocks noGrp="1"/>
          </p:cNvSpPr>
          <p:nvPr>
            <p:ph type="dt" sz="half" idx="10"/>
          </p:nvPr>
        </p:nvSpPr>
        <p:spPr/>
        <p:txBody>
          <a:bodyPr/>
          <a:lstStyle/>
          <a:p>
            <a:fld id="{6E7EED3A-9853-4CCB-A10A-E70FA8424318}" type="datetimeFigureOut">
              <a:rPr lang="da-DK" smtClean="0"/>
              <a:t>22/05/2018</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titeltypografien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Pladsholder til indhold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Pladsholder til indhold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C0E4B045-BF99-3046-8F24-2FF77FF3BB80}" type="datetimeFigureOut">
              <a:rPr lang="da-DK" smtClean="0"/>
              <a:t>22/05/2018</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dato 2"/>
          <p:cNvSpPr>
            <a:spLocks noGrp="1"/>
          </p:cNvSpPr>
          <p:nvPr>
            <p:ph type="dt" sz="half" idx="10"/>
          </p:nvPr>
        </p:nvSpPr>
        <p:spPr/>
        <p:txBody>
          <a:bodyPr/>
          <a:lstStyle/>
          <a:p>
            <a:fld id="{C0E4B045-BF99-3046-8F24-2FF77FF3BB80}" type="datetimeFigureOut">
              <a:rPr lang="da-DK" smtClean="0"/>
              <a:t>22/05/2018</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0E4B045-BF99-3046-8F24-2FF77FF3BB80}" type="datetimeFigureOut">
              <a:rPr lang="da-DK" smtClean="0"/>
              <a:t>22/05/2018</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1500" b="1"/>
            </a:lvl1pPr>
          </a:lstStyle>
          <a:p>
            <a:r>
              <a:rPr lang="da-DK"/>
              <a:t>Klik for at redigere titeltypografien i masteren</a:t>
            </a:r>
          </a:p>
        </p:txBody>
      </p:sp>
      <p:sp>
        <p:nvSpPr>
          <p:cNvPr id="3" name="Pladsholder til indhold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a-DK"/>
              <a:t>Klik for at redigere titeltypografien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Træk billede til pladsholder, eller klik på symbol for at tilføje</a:t>
            </a:r>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C0E4B045-BF99-3046-8F24-2FF77FF3BB80}"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titeltypografien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40"/>
            <a:ext cx="2057400" cy="5851525"/>
          </a:xfrm>
        </p:spPr>
        <p:txBody>
          <a:bodyPr vert="eaVert"/>
          <a:lstStyle/>
          <a:p>
            <a:r>
              <a:rPr lang="da-DK"/>
              <a:t>Klik for at redigere titeltypografien i masteren</a:t>
            </a:r>
          </a:p>
        </p:txBody>
      </p:sp>
      <p:sp>
        <p:nvSpPr>
          <p:cNvPr id="3" name="Pladsholder til lodret titel 2"/>
          <p:cNvSpPr>
            <a:spLocks noGrp="1"/>
          </p:cNvSpPr>
          <p:nvPr>
            <p:ph type="body" orient="vert" idx="1"/>
          </p:nvPr>
        </p:nvSpPr>
        <p:spPr>
          <a:xfrm>
            <a:off x="457200" y="274640"/>
            <a:ext cx="6019800" cy="5851525"/>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0E4B045-BF99-3046-8F24-2FF77FF3BB80}" type="datetimeFigureOut">
              <a:rPr lang="da-DK" smtClean="0"/>
              <a:t>22/05/2018</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946E72-DEB5-9B4A-AD44-CE5C6157E8AD}" type="slidenum">
              <a:rPr lang="da-DK" smtClean="0"/>
              <a:t>‹nr.›</a:t>
            </a:fld>
            <a:endParaRPr lang="da-DK"/>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E7EED3A-9853-4CCB-A10A-E70FA8424318}" type="datetimeFigureOut">
              <a:rPr lang="da-DK" smtClean="0"/>
              <a:t>22/05/2018</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1500" b="1"/>
            </a:lvl1pPr>
          </a:lstStyle>
          <a:p>
            <a:r>
              <a:rPr lang="da-DK"/>
              <a:t>Klik for at redigere titeltypografien i masteren</a:t>
            </a:r>
          </a:p>
        </p:txBody>
      </p:sp>
      <p:sp>
        <p:nvSpPr>
          <p:cNvPr id="3" name="Pladsholder til indhold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1500" b="1"/>
            </a:lvl1pPr>
          </a:lstStyle>
          <a:p>
            <a:r>
              <a:rPr lang="da-DK"/>
              <a:t>Klik for at redigere titeltypografien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Træk billede til pladsholder, eller klik på symbol for at tilføje</a:t>
            </a:r>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a-DK"/>
              <a:t>Klik for at redigere teksttypografierne i masteren</a:t>
            </a:r>
          </a:p>
        </p:txBody>
      </p:sp>
      <p:sp>
        <p:nvSpPr>
          <p:cNvPr id="5" name="Pladsholder til dato 4"/>
          <p:cNvSpPr>
            <a:spLocks noGrp="1"/>
          </p:cNvSpPr>
          <p:nvPr>
            <p:ph type="dt" sz="half" idx="10"/>
          </p:nvPr>
        </p:nvSpPr>
        <p:spPr/>
        <p:txBody>
          <a:bodyPr/>
          <a:lstStyle/>
          <a:p>
            <a:fld id="{6E7EED3A-9853-4CCB-A10A-E70FA8424318}" type="datetimeFigureOut">
              <a:rPr lang="da-DK" smtClean="0"/>
              <a:t>22/05/2018</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53AA25B-016E-4AB4-8282-4E239F45F73A}" type="slidenum">
              <a:rPr lang="da-DK" smtClean="0"/>
              <a:t>‹nr.›</a:t>
            </a:fld>
            <a:endParaRPr lang="da-DK"/>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emf"/><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masteren</a:t>
            </a:r>
          </a:p>
        </p:txBody>
      </p:sp>
      <p:sp>
        <p:nvSpPr>
          <p:cNvPr id="3" name="Pladsholder til tekst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E7EED3A-9853-4CCB-A10A-E70FA8424318}" type="datetimeFigureOut">
              <a:rPr lang="da-DK" smtClean="0"/>
              <a:t>22/05/2018</a:t>
            </a:fld>
            <a:endParaRPr lang="da-DK"/>
          </a:p>
        </p:txBody>
      </p:sp>
      <p:sp>
        <p:nvSpPr>
          <p:cNvPr id="5" name="Pladsholder til sidefod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3AA25B-016E-4AB4-8282-4E239F45F73A}" type="slidenum">
              <a:rPr lang="da-DK" smtClean="0"/>
              <a:t>‹nr.›</a:t>
            </a:fld>
            <a:endParaRPr lang="da-DK"/>
          </a:p>
        </p:txBody>
      </p:sp>
      <p:pic>
        <p:nvPicPr>
          <p:cNvPr id="9" name="Billed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19100" y="6037973"/>
            <a:ext cx="8305800" cy="584200"/>
          </a:xfrm>
          <a:prstGeom prst="rect">
            <a:avLst/>
          </a:prstGeom>
        </p:spPr>
      </p:pic>
    </p:spTree>
    <p:extLst>
      <p:ext uri="{BB962C8B-B14F-4D97-AF65-F5344CB8AC3E}">
        <p14:creationId xmlns:p14="http://schemas.microsoft.com/office/powerpoint/2010/main" val="2146297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a-DK"/>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masteren</a:t>
            </a:r>
          </a:p>
        </p:txBody>
      </p:sp>
      <p:sp>
        <p:nvSpPr>
          <p:cNvPr id="3" name="Pladsholder til tekst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0E4B045-BF99-3046-8F24-2FF77FF3BB80}" type="datetimeFigureOut">
              <a:rPr lang="da-DK" smtClean="0"/>
              <a:t>22/05/2018</a:t>
            </a:fld>
            <a:endParaRPr lang="da-DK"/>
          </a:p>
        </p:txBody>
      </p:sp>
      <p:sp>
        <p:nvSpPr>
          <p:cNvPr id="5" name="Pladsholder til sidefod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946E72-DEB5-9B4A-AD44-CE5C6157E8AD}" type="slidenum">
              <a:rPr lang="da-DK" smtClean="0"/>
              <a:t>‹nr.›</a:t>
            </a:fld>
            <a:endParaRPr lang="da-DK"/>
          </a:p>
        </p:txBody>
      </p:sp>
    </p:spTree>
    <p:extLst>
      <p:ext uri="{BB962C8B-B14F-4D97-AF65-F5344CB8AC3E}">
        <p14:creationId xmlns:p14="http://schemas.microsoft.com/office/powerpoint/2010/main" val="1542642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a-DK"/>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masteren</a:t>
            </a:r>
          </a:p>
        </p:txBody>
      </p:sp>
      <p:sp>
        <p:nvSpPr>
          <p:cNvPr id="3" name="Pladsholder til tekst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E7EED3A-9853-4CCB-A10A-E70FA8424318}" type="datetimeFigureOut">
              <a:rPr lang="da-DK" smtClean="0"/>
              <a:t>22/05/2018</a:t>
            </a:fld>
            <a:endParaRPr lang="da-DK"/>
          </a:p>
        </p:txBody>
      </p:sp>
      <p:sp>
        <p:nvSpPr>
          <p:cNvPr id="5" name="Pladsholder til sidefod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pic>
        <p:nvPicPr>
          <p:cNvPr id="7" name="Billede 6" descr="Skærmbillede 2014-10-24 12.21.26.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164248" y="6161783"/>
            <a:ext cx="2522553" cy="559692"/>
          </a:xfrm>
          <a:prstGeom prst="rect">
            <a:avLst/>
          </a:prstGeom>
        </p:spPr>
      </p:pic>
    </p:spTree>
    <p:extLst>
      <p:ext uri="{BB962C8B-B14F-4D97-AF65-F5344CB8AC3E}">
        <p14:creationId xmlns:p14="http://schemas.microsoft.com/office/powerpoint/2010/main" val="6148305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a-DK"/>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masteren</a:t>
            </a:r>
          </a:p>
        </p:txBody>
      </p:sp>
      <p:sp>
        <p:nvSpPr>
          <p:cNvPr id="3" name="Pladsholder til tekst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0E4B045-BF99-3046-8F24-2FF77FF3BB80}" type="datetimeFigureOut">
              <a:rPr lang="da-DK" smtClean="0"/>
              <a:t>22/05/2018</a:t>
            </a:fld>
            <a:endParaRPr lang="da-DK"/>
          </a:p>
        </p:txBody>
      </p:sp>
      <p:sp>
        <p:nvSpPr>
          <p:cNvPr id="5" name="Pladsholder til sidefod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946E72-DEB5-9B4A-AD44-CE5C6157E8AD}" type="slidenum">
              <a:rPr lang="da-DK" smtClean="0"/>
              <a:t>‹nr.›</a:t>
            </a:fld>
            <a:endParaRPr lang="da-DK"/>
          </a:p>
        </p:txBody>
      </p:sp>
    </p:spTree>
    <p:extLst>
      <p:ext uri="{BB962C8B-B14F-4D97-AF65-F5344CB8AC3E}">
        <p14:creationId xmlns:p14="http://schemas.microsoft.com/office/powerpoint/2010/main" val="19124718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a-DK"/>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masteren</a:t>
            </a:r>
          </a:p>
        </p:txBody>
      </p:sp>
      <p:sp>
        <p:nvSpPr>
          <p:cNvPr id="3" name="Pladsholder til tekst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E7EED3A-9853-4CCB-A10A-E70FA8424318}" type="datetimeFigureOut">
              <a:rPr lang="da-DK" smtClean="0"/>
              <a:t>22/05/2018</a:t>
            </a:fld>
            <a:endParaRPr lang="da-DK"/>
          </a:p>
        </p:txBody>
      </p:sp>
      <p:sp>
        <p:nvSpPr>
          <p:cNvPr id="5" name="Pladsholder til sidefod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3AA25B-016E-4AB4-8282-4E239F45F73A}" type="slidenum">
              <a:rPr lang="da-DK" smtClean="0"/>
              <a:t>‹nr.›</a:t>
            </a:fld>
            <a:endParaRPr lang="da-DK"/>
          </a:p>
        </p:txBody>
      </p:sp>
      <p:pic>
        <p:nvPicPr>
          <p:cNvPr id="9" name="Billed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19100" y="6037973"/>
            <a:ext cx="8305800" cy="584200"/>
          </a:xfrm>
          <a:prstGeom prst="rect">
            <a:avLst/>
          </a:prstGeom>
        </p:spPr>
      </p:pic>
    </p:spTree>
    <p:extLst>
      <p:ext uri="{BB962C8B-B14F-4D97-AF65-F5344CB8AC3E}">
        <p14:creationId xmlns:p14="http://schemas.microsoft.com/office/powerpoint/2010/main" val="15261004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a-DK"/>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masteren</a:t>
            </a:r>
          </a:p>
        </p:txBody>
      </p:sp>
      <p:sp>
        <p:nvSpPr>
          <p:cNvPr id="3" name="Pladsholder til tekst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0E4B045-BF99-3046-8F24-2FF77FF3BB80}" type="datetimeFigureOut">
              <a:rPr lang="da-DK" smtClean="0"/>
              <a:t>22/05/2018</a:t>
            </a:fld>
            <a:endParaRPr lang="da-DK"/>
          </a:p>
        </p:txBody>
      </p:sp>
      <p:sp>
        <p:nvSpPr>
          <p:cNvPr id="5" name="Pladsholder til sidefod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946E72-DEB5-9B4A-AD44-CE5C6157E8AD}" type="slidenum">
              <a:rPr lang="da-DK" smtClean="0"/>
              <a:t>‹nr.›</a:t>
            </a:fld>
            <a:endParaRPr lang="da-DK"/>
          </a:p>
        </p:txBody>
      </p:sp>
    </p:spTree>
    <p:extLst>
      <p:ext uri="{BB962C8B-B14F-4D97-AF65-F5344CB8AC3E}">
        <p14:creationId xmlns:p14="http://schemas.microsoft.com/office/powerpoint/2010/main" val="17735208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a-DK"/>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r>
              <a:rPr lang="da-DK" sz="4800" b="1" dirty="0">
                <a:solidFill>
                  <a:schemeClr val="accent6">
                    <a:lumMod val="75000"/>
                  </a:schemeClr>
                </a:solidFill>
              </a:rPr>
              <a:t>Udviklingsplan </a:t>
            </a:r>
            <a:br>
              <a:rPr lang="da-DK" sz="4800" b="1" dirty="0">
                <a:solidFill>
                  <a:schemeClr val="accent6">
                    <a:lumMod val="75000"/>
                  </a:schemeClr>
                </a:solidFill>
              </a:rPr>
            </a:br>
            <a:r>
              <a:rPr lang="da-DK" sz="4800" b="1" dirty="0">
                <a:solidFill>
                  <a:schemeClr val="accent6">
                    <a:lumMod val="75000"/>
                  </a:schemeClr>
                </a:solidFill>
              </a:rPr>
              <a:t>for</a:t>
            </a:r>
          </a:p>
        </p:txBody>
      </p:sp>
      <p:sp>
        <p:nvSpPr>
          <p:cNvPr id="3" name="Undertitel 2"/>
          <p:cNvSpPr>
            <a:spLocks noGrp="1"/>
          </p:cNvSpPr>
          <p:nvPr>
            <p:ph type="subTitle" idx="1"/>
          </p:nvPr>
        </p:nvSpPr>
        <p:spPr/>
        <p:txBody>
          <a:bodyPr>
            <a:normAutofit fontScale="92500" lnSpcReduction="10000"/>
          </a:bodyPr>
          <a:lstStyle/>
          <a:p>
            <a:r>
              <a:rPr lang="da-DK" b="1" dirty="0"/>
              <a:t>ØSVN Hallen</a:t>
            </a:r>
          </a:p>
          <a:p>
            <a:endParaRPr lang="da-DK" b="1" dirty="0"/>
          </a:p>
          <a:p>
            <a:r>
              <a:rPr lang="da-DK" b="1" dirty="0"/>
              <a:t>2018 </a:t>
            </a:r>
            <a:r>
              <a:rPr lang="mr-IN" b="1" dirty="0"/>
              <a:t>–</a:t>
            </a:r>
            <a:r>
              <a:rPr lang="da-DK" b="1" dirty="0"/>
              <a:t> 2023</a:t>
            </a:r>
          </a:p>
          <a:p>
            <a:endParaRPr lang="da-DK" b="1" dirty="0"/>
          </a:p>
          <a:p>
            <a:r>
              <a:rPr lang="da-DK" sz="1600" b="1" dirty="0"/>
              <a:t>22.05.2018 </a:t>
            </a:r>
          </a:p>
        </p:txBody>
      </p:sp>
    </p:spTree>
    <p:extLst>
      <p:ext uri="{BB962C8B-B14F-4D97-AF65-F5344CB8AC3E}">
        <p14:creationId xmlns:p14="http://schemas.microsoft.com/office/powerpoint/2010/main" val="1224092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Etablering af fitnesscenter</a:t>
            </a:r>
          </a:p>
        </p:txBody>
      </p:sp>
      <p:sp>
        <p:nvSpPr>
          <p:cNvPr id="3" name="Pladsholder til indhold 2"/>
          <p:cNvSpPr>
            <a:spLocks noGrp="1"/>
          </p:cNvSpPr>
          <p:nvPr>
            <p:ph idx="1"/>
          </p:nvPr>
        </p:nvSpPr>
        <p:spPr/>
        <p:txBody>
          <a:bodyPr>
            <a:noAutofit/>
          </a:bodyPr>
          <a:lstStyle/>
          <a:p>
            <a:pPr marL="0" indent="0">
              <a:buNone/>
            </a:pPr>
            <a:r>
              <a:rPr lang="da-DK" sz="1600" b="1" dirty="0">
                <a:solidFill>
                  <a:schemeClr val="accent6">
                    <a:lumMod val="75000"/>
                  </a:schemeClr>
                </a:solidFill>
              </a:rPr>
              <a:t>Projektleder:</a:t>
            </a:r>
          </a:p>
          <a:p>
            <a:pPr marL="0" indent="0">
              <a:buNone/>
            </a:pPr>
            <a:r>
              <a:rPr lang="da-DK" sz="1600" b="1" dirty="0">
                <a:solidFill>
                  <a:schemeClr val="accent6">
                    <a:lumMod val="75000"/>
                  </a:schemeClr>
                </a:solidFill>
              </a:rPr>
              <a:t>Rasmus, Ulrik, Frank, </a:t>
            </a:r>
          </a:p>
          <a:p>
            <a:pPr marL="0" indent="0">
              <a:buNone/>
            </a:pPr>
            <a:r>
              <a:rPr lang="da-DK" sz="1600" b="1" dirty="0">
                <a:solidFill>
                  <a:schemeClr val="accent6">
                    <a:lumMod val="75000"/>
                  </a:schemeClr>
                </a:solidFill>
              </a:rPr>
              <a:t>Målsætning </a:t>
            </a:r>
          </a:p>
          <a:p>
            <a:r>
              <a:rPr lang="da-DK" sz="1600" dirty="0"/>
              <a:t>At etablere et fitnesscenter i ØSVN Hallen med 250 medlemmer inden udgangen af 2019</a:t>
            </a:r>
          </a:p>
          <a:p>
            <a:r>
              <a:rPr lang="da-DK" sz="1600" dirty="0"/>
              <a:t>Fitnesscentret skal være et bredt tilbud til alle borgere i Øster Starup og Vester Nebel i aldersgruppen 15 </a:t>
            </a:r>
            <a:r>
              <a:rPr lang="mr-IN" sz="1600" dirty="0"/>
              <a:t>–</a:t>
            </a:r>
            <a:r>
              <a:rPr lang="da-DK" sz="1600" dirty="0"/>
              <a:t> 80</a:t>
            </a:r>
          </a:p>
          <a:p>
            <a:r>
              <a:rPr lang="da-DK" sz="1600" dirty="0"/>
              <a:t>At indrette det nye fitnesslokale i samarbejde med arbejdsgruppen for ombygning af lokalerne </a:t>
            </a:r>
          </a:p>
          <a:p>
            <a:pPr marL="0" indent="0">
              <a:buNone/>
            </a:pPr>
            <a:r>
              <a:rPr lang="da-DK" sz="1600" b="1" dirty="0">
                <a:solidFill>
                  <a:schemeClr val="accent6">
                    <a:lumMod val="75000"/>
                  </a:schemeClr>
                </a:solidFill>
              </a:rPr>
              <a:t>Rammer</a:t>
            </a:r>
          </a:p>
          <a:p>
            <a:r>
              <a:rPr lang="da-DK" sz="1600" dirty="0"/>
              <a:t>Det nuværende fitnesslokale udvides med depotrummet og fitnesscentret skal etableres indenfor denne ramme</a:t>
            </a:r>
          </a:p>
          <a:p>
            <a:r>
              <a:rPr lang="da-DK" sz="1600" dirty="0"/>
              <a:t>Mødelokalerne ved Caféen udvides for at skabe mulighed for yoga, dans og fitness, derudover kan aktiviteter gennemføres i hallen</a:t>
            </a:r>
          </a:p>
          <a:p>
            <a:r>
              <a:rPr lang="da-DK" sz="1600" dirty="0"/>
              <a:t>Fitnesscentret skal etableres med en forretningsmodel der tilgodeser både foreningens- og hallens økonomi eksempelvis via en 80/20 model som i Give</a:t>
            </a:r>
          </a:p>
          <a:p>
            <a:r>
              <a:rPr lang="da-DK" sz="1600" dirty="0"/>
              <a:t>Planen skal inddrage ønsker og behov fra de eksisterende brugere og beboere i området som er indsamlet fra borgerworkshoppen og onlineundersøgelsen </a:t>
            </a:r>
          </a:p>
        </p:txBody>
      </p:sp>
    </p:spTree>
    <p:extLst>
      <p:ext uri="{BB962C8B-B14F-4D97-AF65-F5344CB8AC3E}">
        <p14:creationId xmlns:p14="http://schemas.microsoft.com/office/powerpoint/2010/main" val="1423632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AD07E1-9B2E-0C47-94F6-DFD1EB067DE2}"/>
              </a:ext>
            </a:extLst>
          </p:cNvPr>
          <p:cNvSpPr>
            <a:spLocks noGrp="1"/>
          </p:cNvSpPr>
          <p:nvPr>
            <p:ph type="title"/>
          </p:nvPr>
        </p:nvSpPr>
        <p:spPr/>
        <p:txBody>
          <a:bodyPr/>
          <a:lstStyle/>
          <a:p>
            <a:r>
              <a:rPr lang="da-DK" dirty="0"/>
              <a:t>Fitnesscenter</a:t>
            </a:r>
          </a:p>
        </p:txBody>
      </p:sp>
      <p:sp>
        <p:nvSpPr>
          <p:cNvPr id="3" name="Pladsholder til indhold 2">
            <a:extLst>
              <a:ext uri="{FF2B5EF4-FFF2-40B4-BE49-F238E27FC236}">
                <a16:creationId xmlns:a16="http://schemas.microsoft.com/office/drawing/2014/main" id="{DEA63A66-72C2-7148-808C-C0D4FE7E0AD7}"/>
              </a:ext>
            </a:extLst>
          </p:cNvPr>
          <p:cNvSpPr>
            <a:spLocks noGrp="1"/>
          </p:cNvSpPr>
          <p:nvPr>
            <p:ph idx="1"/>
          </p:nvPr>
        </p:nvSpPr>
        <p:spPr/>
        <p:txBody>
          <a:bodyPr>
            <a:normAutofit/>
          </a:bodyPr>
          <a:lstStyle/>
          <a:p>
            <a:r>
              <a:rPr lang="da-DK" sz="1700" dirty="0"/>
              <a:t>Der har været afholdt møder med Bevæg dig for livet konsulenter som har hjulpet med opstilling af en samlet plan og budget for etableringen</a:t>
            </a:r>
          </a:p>
          <a:p>
            <a:r>
              <a:rPr lang="da-DK" sz="1700" dirty="0"/>
              <a:t>Der skal findes 80 – 100 m2 for at kunne etablere en bæredygtig løsning </a:t>
            </a:r>
          </a:p>
          <a:p>
            <a:r>
              <a:rPr lang="da-DK" sz="1700" dirty="0"/>
              <a:t>Dette er ikke muligt internt i hallen – hvorfor der er arbejdet videre med en pavillonløsning på 120 m2 </a:t>
            </a:r>
          </a:p>
          <a:p>
            <a:r>
              <a:rPr lang="da-DK" sz="1700" dirty="0"/>
              <a:t>Det vil være muligt at opnå et rente og afdragsfrit 10 års lån på 300.000 kr. ved Bevæg dig for Livet til udstyr, hvis foreningen bidrager med et tilsvarende beløb</a:t>
            </a:r>
          </a:p>
          <a:p>
            <a:r>
              <a:rPr lang="da-DK" sz="1700" dirty="0"/>
              <a:t>Der er udarbejdet budget for projektet som viser en bæredygtig økonomi ved ca. 110 medlemmer, hvilket vurderes som meget realistisk (vedlagt) </a:t>
            </a:r>
          </a:p>
          <a:p>
            <a:endParaRPr lang="da-DK" dirty="0"/>
          </a:p>
        </p:txBody>
      </p:sp>
    </p:spTree>
    <p:extLst>
      <p:ext uri="{BB962C8B-B14F-4D97-AF65-F5344CB8AC3E}">
        <p14:creationId xmlns:p14="http://schemas.microsoft.com/office/powerpoint/2010/main" val="198998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Optimering af bygningsmassen</a:t>
            </a:r>
          </a:p>
        </p:txBody>
      </p:sp>
      <p:sp>
        <p:nvSpPr>
          <p:cNvPr id="3" name="Pladsholder til indhold 2"/>
          <p:cNvSpPr>
            <a:spLocks noGrp="1"/>
          </p:cNvSpPr>
          <p:nvPr>
            <p:ph idx="1"/>
          </p:nvPr>
        </p:nvSpPr>
        <p:spPr/>
        <p:txBody>
          <a:bodyPr>
            <a:normAutofit/>
          </a:bodyPr>
          <a:lstStyle/>
          <a:p>
            <a:pPr marL="0" indent="0">
              <a:buNone/>
            </a:pPr>
            <a:r>
              <a:rPr lang="da-DK" sz="1600" b="1" dirty="0">
                <a:solidFill>
                  <a:schemeClr val="accent6">
                    <a:lumMod val="75000"/>
                  </a:schemeClr>
                </a:solidFill>
              </a:rPr>
              <a:t>Projektleder:</a:t>
            </a:r>
          </a:p>
          <a:p>
            <a:pPr marL="0" indent="0">
              <a:buNone/>
            </a:pPr>
            <a:r>
              <a:rPr lang="da-DK" sz="1600" b="1" u="sng" dirty="0"/>
              <a:t>Afventer projektleder </a:t>
            </a:r>
          </a:p>
          <a:p>
            <a:pPr marL="0" indent="0">
              <a:buNone/>
            </a:pPr>
            <a:endParaRPr lang="da-DK" sz="1600" b="1" dirty="0">
              <a:solidFill>
                <a:schemeClr val="accent6">
                  <a:lumMod val="75000"/>
                </a:schemeClr>
              </a:solidFill>
            </a:endParaRPr>
          </a:p>
          <a:p>
            <a:pPr marL="0" indent="0">
              <a:buNone/>
            </a:pPr>
            <a:r>
              <a:rPr lang="da-DK" sz="1600" b="1" dirty="0">
                <a:solidFill>
                  <a:schemeClr val="accent6">
                    <a:lumMod val="75000"/>
                  </a:schemeClr>
                </a:solidFill>
              </a:rPr>
              <a:t>Målsætning </a:t>
            </a:r>
          </a:p>
          <a:p>
            <a:r>
              <a:rPr lang="da-DK" sz="1600" dirty="0"/>
              <a:t>At udvide det nuværende fitnesscenter med det tilstødende depotrum for at skabe plads til et fitnesscenter</a:t>
            </a:r>
          </a:p>
          <a:p>
            <a:r>
              <a:rPr lang="da-DK" sz="1600" dirty="0"/>
              <a:t>At indrette fitnesslokalet med vinduer til udendørs og hallen om muligt </a:t>
            </a:r>
          </a:p>
          <a:p>
            <a:r>
              <a:rPr lang="da-DK" sz="1600" dirty="0"/>
              <a:t>At finde plads til et nyt depotrum til erstatning for det mistede</a:t>
            </a:r>
          </a:p>
          <a:p>
            <a:r>
              <a:rPr lang="da-DK" sz="1600" dirty="0"/>
              <a:t>At udvide ombygge de nuværende mødelokaler i caféen så de kan anvendes multifleksibelt til mange forskellige aktiviteter </a:t>
            </a:r>
          </a:p>
          <a:p>
            <a:r>
              <a:rPr lang="da-DK" sz="1600" dirty="0"/>
              <a:t>At installere elektronisk adgang til hallen med nøglebrik </a:t>
            </a:r>
          </a:p>
          <a:p>
            <a:pPr marL="0" indent="0">
              <a:buNone/>
            </a:pPr>
            <a:r>
              <a:rPr lang="da-DK" sz="1600" b="1" dirty="0">
                <a:solidFill>
                  <a:schemeClr val="accent6">
                    <a:lumMod val="75000"/>
                  </a:schemeClr>
                </a:solidFill>
              </a:rPr>
              <a:t>Rammer</a:t>
            </a:r>
          </a:p>
          <a:p>
            <a:r>
              <a:rPr lang="da-DK" sz="1600" dirty="0"/>
              <a:t>Indretning af fitnesscenter og aktivitetslokaler skal aftales med Fitnessgruppen</a:t>
            </a:r>
          </a:p>
          <a:p>
            <a:r>
              <a:rPr lang="da-DK" sz="1600" dirty="0"/>
              <a:t>Der udarbejdes en finansieringsmodel til realisering af projektet. </a:t>
            </a:r>
          </a:p>
          <a:p>
            <a:r>
              <a:rPr lang="da-DK" sz="1600" dirty="0"/>
              <a:t>Fitnesscentret er 1. </a:t>
            </a:r>
            <a:r>
              <a:rPr lang="da-DK" sz="1600" dirty="0" err="1"/>
              <a:t>priorioritet</a:t>
            </a:r>
            <a:endParaRPr lang="da-DK" sz="1600" dirty="0"/>
          </a:p>
        </p:txBody>
      </p:sp>
    </p:spTree>
    <p:extLst>
      <p:ext uri="{BB962C8B-B14F-4D97-AF65-F5344CB8AC3E}">
        <p14:creationId xmlns:p14="http://schemas.microsoft.com/office/powerpoint/2010/main" val="1951183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5B104F-79E6-C749-BE46-680A5494886B}"/>
              </a:ext>
            </a:extLst>
          </p:cNvPr>
          <p:cNvSpPr>
            <a:spLocks noGrp="1"/>
          </p:cNvSpPr>
          <p:nvPr>
            <p:ph type="title"/>
          </p:nvPr>
        </p:nvSpPr>
        <p:spPr/>
        <p:txBody>
          <a:bodyPr/>
          <a:lstStyle/>
          <a:p>
            <a:r>
              <a:rPr lang="da-DK" dirty="0"/>
              <a:t>Optimering af bygningsmassen</a:t>
            </a:r>
          </a:p>
        </p:txBody>
      </p:sp>
      <p:sp>
        <p:nvSpPr>
          <p:cNvPr id="3" name="Pladsholder til indhold 2">
            <a:extLst>
              <a:ext uri="{FF2B5EF4-FFF2-40B4-BE49-F238E27FC236}">
                <a16:creationId xmlns:a16="http://schemas.microsoft.com/office/drawing/2014/main" id="{6CED202F-E7B6-E94B-9A7A-1E516BDB235F}"/>
              </a:ext>
            </a:extLst>
          </p:cNvPr>
          <p:cNvSpPr>
            <a:spLocks noGrp="1"/>
          </p:cNvSpPr>
          <p:nvPr>
            <p:ph idx="1"/>
          </p:nvPr>
        </p:nvSpPr>
        <p:spPr/>
        <p:txBody>
          <a:bodyPr/>
          <a:lstStyle/>
          <a:p>
            <a:r>
              <a:rPr lang="da-DK" sz="1600" dirty="0"/>
              <a:t>Henfører til vurderingen af at der ikke kan etableres fitness i de nuværende rammer, hvorfor der arbejdes for en pavillon løsning</a:t>
            </a:r>
          </a:p>
          <a:p>
            <a:r>
              <a:rPr lang="da-DK" sz="1600" dirty="0"/>
              <a:t>Der arbejdes for storskærm i indgangspartiet </a:t>
            </a:r>
          </a:p>
          <a:p>
            <a:r>
              <a:rPr lang="da-DK" sz="1600" dirty="0"/>
              <a:t>Beslutninger vedr. bygningsmassen er fortsat påvirkede af beslutningen om et ny hal i Vester Nebel </a:t>
            </a:r>
          </a:p>
          <a:p>
            <a:endParaRPr lang="da-DK" dirty="0"/>
          </a:p>
        </p:txBody>
      </p:sp>
    </p:spTree>
    <p:extLst>
      <p:ext uri="{BB962C8B-B14F-4D97-AF65-F5344CB8AC3E}">
        <p14:creationId xmlns:p14="http://schemas.microsoft.com/office/powerpoint/2010/main" val="303618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Etablering af Øster Starup Multipark</a:t>
            </a:r>
          </a:p>
        </p:txBody>
      </p:sp>
      <p:sp>
        <p:nvSpPr>
          <p:cNvPr id="3" name="Pladsholder til indhold 2"/>
          <p:cNvSpPr>
            <a:spLocks noGrp="1"/>
          </p:cNvSpPr>
          <p:nvPr>
            <p:ph idx="1"/>
          </p:nvPr>
        </p:nvSpPr>
        <p:spPr/>
        <p:txBody>
          <a:bodyPr>
            <a:noAutofit/>
          </a:bodyPr>
          <a:lstStyle/>
          <a:p>
            <a:pPr marL="0" indent="0">
              <a:buNone/>
            </a:pPr>
            <a:r>
              <a:rPr lang="da-DK" sz="1600" b="1" dirty="0">
                <a:solidFill>
                  <a:schemeClr val="accent6">
                    <a:lumMod val="75000"/>
                  </a:schemeClr>
                </a:solidFill>
              </a:rPr>
              <a:t>Projektleder:</a:t>
            </a:r>
          </a:p>
          <a:p>
            <a:pPr marL="0" indent="0">
              <a:buNone/>
            </a:pPr>
            <a:r>
              <a:rPr lang="da-DK" sz="1600" b="1" dirty="0">
                <a:solidFill>
                  <a:schemeClr val="accent6">
                    <a:lumMod val="75000"/>
                  </a:schemeClr>
                </a:solidFill>
              </a:rPr>
              <a:t>Frank og Line </a:t>
            </a:r>
          </a:p>
          <a:p>
            <a:pPr marL="0" indent="0">
              <a:buNone/>
            </a:pPr>
            <a:r>
              <a:rPr lang="da-DK" sz="1600" b="1" dirty="0">
                <a:solidFill>
                  <a:schemeClr val="accent6">
                    <a:lumMod val="75000"/>
                  </a:schemeClr>
                </a:solidFill>
              </a:rPr>
              <a:t>Målsætning </a:t>
            </a:r>
          </a:p>
          <a:p>
            <a:r>
              <a:rPr lang="da-DK" sz="1600" dirty="0"/>
              <a:t>At samle udendørsarealerne omkring hallen, skolen til én samlet multipark med aktivitetsmuligheder for alle generationer </a:t>
            </a:r>
          </a:p>
          <a:p>
            <a:r>
              <a:rPr lang="da-DK" sz="1600" dirty="0"/>
              <a:t>At skabe en attraktiv bypark og aktivitetszone som kan danne rammen og hele byens udendørs liv i fremtiden og styrke byens status som et attraktivt sted at bo</a:t>
            </a:r>
          </a:p>
          <a:p>
            <a:r>
              <a:rPr lang="da-DK" sz="1600" dirty="0"/>
              <a:t>At bidrage til at skabe attraktive lege og træningsmuligheder for alle borger som kan benyttes fleksibelt og uforpligtende</a:t>
            </a:r>
          </a:p>
          <a:p>
            <a:endParaRPr lang="da-DK" sz="1600" dirty="0"/>
          </a:p>
          <a:p>
            <a:pPr marL="0" indent="0">
              <a:buNone/>
            </a:pPr>
            <a:r>
              <a:rPr lang="da-DK" sz="1600" b="1" dirty="0">
                <a:solidFill>
                  <a:schemeClr val="accent6">
                    <a:lumMod val="75000"/>
                  </a:schemeClr>
                </a:solidFill>
              </a:rPr>
              <a:t>Rammer</a:t>
            </a:r>
          </a:p>
          <a:p>
            <a:r>
              <a:rPr lang="da-DK" sz="1600" dirty="0"/>
              <a:t>Planlægningen af Multiparken skal ske som en samlet udviklingsplan for området, der tager højde for eventuelle fremtidige udvidelser af hallen, skolen mv. </a:t>
            </a:r>
          </a:p>
          <a:p>
            <a:r>
              <a:rPr lang="da-DK" sz="1600" dirty="0"/>
              <a:t>Planen for Multiparken skal udformes som mindre delprojekter, der kan etableres uafhængigt af hinanden som en del af en større plan </a:t>
            </a:r>
          </a:p>
          <a:p>
            <a:r>
              <a:rPr lang="da-DK" sz="1600" dirty="0"/>
              <a:t>Planen skal inddrage ønsker og behov fra de eksisterende brugere og beboere i området</a:t>
            </a:r>
          </a:p>
          <a:p>
            <a:r>
              <a:rPr lang="da-DK" sz="1600" dirty="0"/>
              <a:t>Planen skal inddrage ønsker og behov fra de eksisterende brugere og beboere i området som er indsamlet fra borgerworkshoppen og onlineundersøgelsen</a:t>
            </a:r>
          </a:p>
        </p:txBody>
      </p:sp>
    </p:spTree>
    <p:extLst>
      <p:ext uri="{BB962C8B-B14F-4D97-AF65-F5344CB8AC3E}">
        <p14:creationId xmlns:p14="http://schemas.microsoft.com/office/powerpoint/2010/main" val="952670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43386-9894-6746-846F-EFE6FF78A6A9}"/>
              </a:ext>
            </a:extLst>
          </p:cNvPr>
          <p:cNvSpPr>
            <a:spLocks noGrp="1"/>
          </p:cNvSpPr>
          <p:nvPr>
            <p:ph type="title"/>
          </p:nvPr>
        </p:nvSpPr>
        <p:spPr/>
        <p:txBody>
          <a:bodyPr/>
          <a:lstStyle/>
          <a:p>
            <a:r>
              <a:rPr lang="da-DK" dirty="0"/>
              <a:t>Øster Starup Multipark</a:t>
            </a:r>
          </a:p>
        </p:txBody>
      </p:sp>
      <p:sp>
        <p:nvSpPr>
          <p:cNvPr id="3" name="Pladsholder til indhold 2">
            <a:extLst>
              <a:ext uri="{FF2B5EF4-FFF2-40B4-BE49-F238E27FC236}">
                <a16:creationId xmlns:a16="http://schemas.microsoft.com/office/drawing/2014/main" id="{DCAA227E-295C-0D45-95E6-4A81C5AD4259}"/>
              </a:ext>
            </a:extLst>
          </p:cNvPr>
          <p:cNvSpPr>
            <a:spLocks noGrp="1"/>
          </p:cNvSpPr>
          <p:nvPr>
            <p:ph idx="1"/>
          </p:nvPr>
        </p:nvSpPr>
        <p:spPr/>
        <p:txBody>
          <a:bodyPr>
            <a:normAutofit/>
          </a:bodyPr>
          <a:lstStyle/>
          <a:p>
            <a:r>
              <a:rPr lang="da-DK" sz="1600" dirty="0"/>
              <a:t>Der er arbejdet videre med planer og ideer om indhold og udformning af multiparken</a:t>
            </a:r>
          </a:p>
          <a:p>
            <a:r>
              <a:rPr lang="da-DK" sz="1600" dirty="0"/>
              <a:t>Der er etableret en dialog med arkitektfirmaet Spektrum om udarbejdelse af helhedsplaner for området </a:t>
            </a:r>
            <a:r>
              <a:rPr lang="da-DK" sz="1600" dirty="0" err="1"/>
              <a:t>incl</a:t>
            </a:r>
            <a:r>
              <a:rPr lang="da-DK" sz="1600" dirty="0"/>
              <a:t>. bygningsmassen</a:t>
            </a:r>
          </a:p>
          <a:p>
            <a:r>
              <a:rPr lang="da-DK" sz="1600" dirty="0"/>
              <a:t>Det blev besluttet, at der skal udarbejdes en helhedsplan for udvikling af området </a:t>
            </a:r>
          </a:p>
          <a:p>
            <a:r>
              <a:rPr lang="da-DK" sz="1600" dirty="0"/>
              <a:t>At der skal indhentes forslag / tilbud fra 3 forskellige arkitektfirmaer som udgangspunkt for beslutningen om udarbejdelse af en helhedsplan </a:t>
            </a:r>
          </a:p>
          <a:p>
            <a:r>
              <a:rPr lang="da-DK" sz="1600" dirty="0"/>
              <a:t>At Vejle Kommune ansøges om tilskud til udarbejdelse af helhedsplan</a:t>
            </a:r>
          </a:p>
          <a:p>
            <a:r>
              <a:rPr lang="da-DK" sz="1600" dirty="0"/>
              <a:t>At  Frank og Line kontakter Thomas Schmidt ved Vejle Kommune for en nærmere dialog om tilskud til udarbejdelse af en helhedsplan </a:t>
            </a:r>
          </a:p>
          <a:p>
            <a:r>
              <a:rPr lang="da-DK" sz="1600" dirty="0"/>
              <a:t>At Klaus Frejo kontakter Thomas Schmidt for en opdatering på processen (er sket </a:t>
            </a:r>
            <a:r>
              <a:rPr lang="da-DK" sz="1600" dirty="0">
                <a:sym typeface="Wingdings" pitchFamily="2" charset="2"/>
              </a:rPr>
              <a:t>) </a:t>
            </a:r>
            <a:endParaRPr lang="da-DK" sz="1600" dirty="0"/>
          </a:p>
          <a:p>
            <a:pPr marL="0" indent="0">
              <a:buNone/>
            </a:pPr>
            <a:endParaRPr lang="da-DK" dirty="0"/>
          </a:p>
        </p:txBody>
      </p:sp>
    </p:spTree>
    <p:extLst>
      <p:ext uri="{BB962C8B-B14F-4D97-AF65-F5344CB8AC3E}">
        <p14:creationId xmlns:p14="http://schemas.microsoft.com/office/powerpoint/2010/main" val="2519074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Optimering af online kommunikation, booking og elektronisk adgang til hallen</a:t>
            </a:r>
          </a:p>
        </p:txBody>
      </p:sp>
      <p:sp>
        <p:nvSpPr>
          <p:cNvPr id="3" name="Pladsholder til indhold 2"/>
          <p:cNvSpPr>
            <a:spLocks noGrp="1"/>
          </p:cNvSpPr>
          <p:nvPr>
            <p:ph idx="1"/>
          </p:nvPr>
        </p:nvSpPr>
        <p:spPr/>
        <p:txBody>
          <a:bodyPr>
            <a:normAutofit/>
          </a:bodyPr>
          <a:lstStyle/>
          <a:p>
            <a:pPr marL="0" indent="0">
              <a:buNone/>
            </a:pPr>
            <a:r>
              <a:rPr lang="da-DK" sz="1600" b="1" dirty="0">
                <a:solidFill>
                  <a:schemeClr val="accent6">
                    <a:lumMod val="75000"/>
                  </a:schemeClr>
                </a:solidFill>
              </a:rPr>
              <a:t>Projektleder:</a:t>
            </a:r>
          </a:p>
          <a:p>
            <a:pPr marL="0" indent="0">
              <a:buNone/>
            </a:pPr>
            <a:r>
              <a:rPr lang="da-DK" sz="1600" b="1" dirty="0">
                <a:solidFill>
                  <a:schemeClr val="accent6">
                    <a:lumMod val="75000"/>
                  </a:schemeClr>
                </a:solidFill>
              </a:rPr>
              <a:t>Annie, Palle</a:t>
            </a:r>
          </a:p>
          <a:p>
            <a:pPr marL="0" indent="0">
              <a:buNone/>
            </a:pPr>
            <a:r>
              <a:rPr lang="da-DK" sz="1600" b="1" dirty="0">
                <a:solidFill>
                  <a:schemeClr val="accent6">
                    <a:lumMod val="75000"/>
                  </a:schemeClr>
                </a:solidFill>
              </a:rPr>
              <a:t>Målsætning </a:t>
            </a:r>
          </a:p>
          <a:p>
            <a:r>
              <a:rPr lang="da-DK" sz="1600" dirty="0"/>
              <a:t>At skabe en fremtidssikret og brugervenlig online løsning, som sikrer alle brugere nem information og adgang til hallen </a:t>
            </a:r>
          </a:p>
          <a:p>
            <a:r>
              <a:rPr lang="da-DK" sz="1600" dirty="0"/>
              <a:t>At skabe et booking og adgangssystem som understøtter målsætningen om, at man som medlem af hallen, kan få fleksibel adgang i ikke benyttede perioder </a:t>
            </a:r>
          </a:p>
          <a:p>
            <a:endParaRPr lang="da-DK" sz="1600" dirty="0"/>
          </a:p>
          <a:p>
            <a:pPr marL="0" indent="0">
              <a:buNone/>
            </a:pPr>
            <a:r>
              <a:rPr lang="da-DK" sz="1600" b="1" dirty="0">
                <a:solidFill>
                  <a:schemeClr val="accent6">
                    <a:lumMod val="75000"/>
                  </a:schemeClr>
                </a:solidFill>
              </a:rPr>
              <a:t>Rammer</a:t>
            </a:r>
          </a:p>
          <a:p>
            <a:r>
              <a:rPr lang="da-DK" sz="1600" dirty="0"/>
              <a:t>Løsningen skal udvikles i samarbejde med hallens bestyrelse og fitnessafdelingen </a:t>
            </a:r>
          </a:p>
          <a:p>
            <a:r>
              <a:rPr lang="da-DK" sz="1600" dirty="0"/>
              <a:t>Løsningen skal udvikles med udgangspunkt i erfaringer og løsninger fra andre haller i Vejle Kommune og med størst muligt fokus på standardiserede løsninger </a:t>
            </a:r>
          </a:p>
          <a:p>
            <a:r>
              <a:rPr lang="da-DK" sz="1600" dirty="0"/>
              <a:t>Planen skal inddrage ønsker og behov fra de eksisterende brugere og beboere i området som er indsamlet fra borgerworkshoppen og onlineundersøgelsen</a:t>
            </a:r>
          </a:p>
        </p:txBody>
      </p:sp>
    </p:spTree>
    <p:extLst>
      <p:ext uri="{BB962C8B-B14F-4D97-AF65-F5344CB8AC3E}">
        <p14:creationId xmlns:p14="http://schemas.microsoft.com/office/powerpoint/2010/main" val="1247388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6269FA-F337-2A4F-B5F6-6A928C7A50E4}"/>
              </a:ext>
            </a:extLst>
          </p:cNvPr>
          <p:cNvSpPr>
            <a:spLocks noGrp="1"/>
          </p:cNvSpPr>
          <p:nvPr>
            <p:ph type="title"/>
          </p:nvPr>
        </p:nvSpPr>
        <p:spPr/>
        <p:txBody>
          <a:bodyPr/>
          <a:lstStyle/>
          <a:p>
            <a:r>
              <a:rPr lang="da-DK" dirty="0"/>
              <a:t>Kommunikation og Onlinebooking</a:t>
            </a:r>
          </a:p>
        </p:txBody>
      </p:sp>
      <p:sp>
        <p:nvSpPr>
          <p:cNvPr id="3" name="Pladsholder til indhold 2">
            <a:extLst>
              <a:ext uri="{FF2B5EF4-FFF2-40B4-BE49-F238E27FC236}">
                <a16:creationId xmlns:a16="http://schemas.microsoft.com/office/drawing/2014/main" id="{8124CFAC-7CF4-E344-B056-8A7A1F86DC89}"/>
              </a:ext>
            </a:extLst>
          </p:cNvPr>
          <p:cNvSpPr>
            <a:spLocks noGrp="1"/>
          </p:cNvSpPr>
          <p:nvPr>
            <p:ph idx="1"/>
          </p:nvPr>
        </p:nvSpPr>
        <p:spPr/>
        <p:txBody>
          <a:bodyPr>
            <a:normAutofit fontScale="32500" lnSpcReduction="20000"/>
          </a:bodyPr>
          <a:lstStyle/>
          <a:p>
            <a:r>
              <a:rPr lang="da-DK" b="1" u="sng" cap="small" dirty="0"/>
              <a:t>Informations skærm:</a:t>
            </a:r>
            <a:endParaRPr lang="da-DK" dirty="0"/>
          </a:p>
          <a:p>
            <a:r>
              <a:rPr lang="da-DK" dirty="0"/>
              <a:t>Når den nye trappe er færdig, installeres en info-skærmen på denne sådan at alle der går ind i hallen, møder den først. Vi ønsker at finde en ansvarlig der vil stå for at lave og vedligeholde denne. Vi forestiller os at den skal køre som et ’slideshow’ med mange forskellige informationer, </a:t>
            </a:r>
            <a:r>
              <a:rPr lang="da-DK" dirty="0" err="1"/>
              <a:t>ligefra</a:t>
            </a:r>
            <a:r>
              <a:rPr lang="da-DK" dirty="0"/>
              <a:t> hvilke hold der tilbydes fra IF, hvad sker der i hallen i weekenden, andre aktiviteter i byen (loppemarked, dilletant, forsamlingshuse, kirke, andre foreninger).</a:t>
            </a:r>
          </a:p>
          <a:p>
            <a:r>
              <a:rPr lang="da-DK" dirty="0"/>
              <a:t>Vi forestiller os at det kan være en touch-skærm, hvor man også kan booke tider mm. Finansiering skal findes i samarbejde med Lokalrådet, da det ikke er hallens – men hele lokalsamfundets skærm.</a:t>
            </a:r>
          </a:p>
          <a:p>
            <a:r>
              <a:rPr lang="da-DK" dirty="0"/>
              <a:t>Hvorfor: </a:t>
            </a:r>
          </a:p>
          <a:p>
            <a:pPr lvl="0"/>
            <a:r>
              <a:rPr lang="da-DK" dirty="0"/>
              <a:t>For at være bindeled i lokalområdet (VORES)</a:t>
            </a:r>
          </a:p>
          <a:p>
            <a:pPr lvl="0"/>
            <a:r>
              <a:rPr lang="da-DK" dirty="0"/>
              <a:t>For at skabe mere liv i hallens måde at kommunikere på</a:t>
            </a:r>
          </a:p>
          <a:p>
            <a:pPr lvl="0"/>
            <a:r>
              <a:rPr lang="da-DK" dirty="0"/>
              <a:t>For at ramme en større brugerflade i vores kommunikation</a:t>
            </a:r>
          </a:p>
          <a:p>
            <a:pPr lvl="0"/>
            <a:r>
              <a:rPr lang="da-DK" dirty="0"/>
              <a:t>Skabe et samarbejde på tværs af foreningerne</a:t>
            </a:r>
          </a:p>
          <a:p>
            <a:r>
              <a:rPr lang="da-DK" dirty="0"/>
              <a:t> </a:t>
            </a:r>
          </a:p>
          <a:p>
            <a:r>
              <a:rPr lang="da-DK" dirty="0"/>
              <a:t>På sigt, forestiller vi os at en tilsvarende skærm skal sættes op i Brugsen – en informationsskærm til borgerne – og så kan Brugsen få lov at få nogle reklamer med ind.</a:t>
            </a:r>
          </a:p>
          <a:p>
            <a:r>
              <a:rPr lang="da-DK" b="1" u="sng" cap="small" dirty="0"/>
              <a:t>Online Booking:</a:t>
            </a:r>
            <a:r>
              <a:rPr lang="da-DK" dirty="0"/>
              <a:t> </a:t>
            </a:r>
          </a:p>
          <a:p>
            <a:r>
              <a:rPr lang="da-DK" dirty="0"/>
              <a:t>Online booking af lokaler er kun muligt hvis IF bliver bedre til at booke kalenderen. Booking sker i dag via mail til hallen, hvilket ikke er optimalt (det kan tage for lang tid).</a:t>
            </a:r>
          </a:p>
          <a:p>
            <a:r>
              <a:rPr lang="da-DK" dirty="0"/>
              <a:t>Der skal findes et system hvor det er muligt for brugere at booke via </a:t>
            </a:r>
            <a:r>
              <a:rPr lang="da-DK" dirty="0" err="1"/>
              <a:t>medlemsnr</a:t>
            </a:r>
            <a:r>
              <a:rPr lang="da-DK" dirty="0"/>
              <a:t>.</a:t>
            </a:r>
          </a:p>
          <a:p>
            <a:r>
              <a:rPr lang="da-DK" dirty="0"/>
              <a:t>Hvem gør det?</a:t>
            </a:r>
          </a:p>
          <a:p>
            <a:r>
              <a:rPr lang="da-DK" b="1" u="sng" cap="small" dirty="0"/>
              <a:t>Elektronisk adgang:</a:t>
            </a:r>
            <a:endParaRPr lang="da-DK" dirty="0"/>
          </a:p>
          <a:p>
            <a:r>
              <a:rPr lang="da-DK" dirty="0"/>
              <a:t>Der er lavet elektronisk adgang til hallen. Projektet som sådan er færdig - der er monteret elektroniske låse på de yderdøre, som brugerne af hallen benytter, dvs. fordøren, samt de 2 døre til omklædning. </a:t>
            </a:r>
          </a:p>
          <a:p>
            <a:r>
              <a:rPr lang="da-DK" dirty="0"/>
              <a:t>Ca. de der tidligere havde en nøgle har fået nøgle nu i første omgang, dvs. IF og skolen i store træk. Systemet er bygget på således at mange af de brikker, som man måske har fra evt. sin arbejdsplads eller lign. vil kunne registreres, som gyldig brik i systemet (en brik er i princippet blot et langt unikt nummer). Desuden vil den chip, der sider i kontaktløse betalingskort også kunne bruges, som ID (disse har også et unikt nummer - sådan lidt populært sagt). </a:t>
            </a:r>
          </a:p>
          <a:p>
            <a:r>
              <a:rPr lang="da-DK" dirty="0"/>
              <a:t>Der er dog ikke i så høj grad brug for nøgler, som der var i "gamle dage", da det elektroniske låsesystem selv kan låse hallen op og i efter en ugeplan. Dette betyder at f.eks. hvis en træner bliver lidt forsinket, så er det ikke længere nødvendigt for deltagerne på f.eks. et fitnesshold at stå ude i kulden, da døren ind i hallen automatisk vil låse op. Internt i hallen er der dog stadig brug for nøgle til f.eks. fitness, musikanlæg, bænke mm. der indeholder "materialer". .... Det nye er også at man kan vælge hvor meget, der skal til for at en brik/kort virker - f.eks. kunne det være at man vælger der ikke skal bruges PIN-kode til kortet i dag tid for at låse en dør op, men om natten er det ikke nok at have et kort - der skal også bruges PIN kode. Man kan også vælge f.eks. at om natten, så skal døren låse efter brugeren (så døren kun er åben i en begrænset periode f.eks. 45 sekunder). Der er plads til omkring 2500 "brugere".</a:t>
            </a:r>
          </a:p>
          <a:p>
            <a:r>
              <a:rPr lang="da-DK" dirty="0"/>
              <a:t> </a:t>
            </a:r>
          </a:p>
          <a:p>
            <a:r>
              <a:rPr lang="da-DK" b="1" u="sng" cap="small" dirty="0"/>
              <a:t>Online/Offline Kommunikation:</a:t>
            </a:r>
            <a:endParaRPr lang="da-DK" dirty="0"/>
          </a:p>
          <a:p>
            <a:r>
              <a:rPr lang="da-DK" dirty="0"/>
              <a:t>Den gamle facebookside er slettet og den nye kører. Palle, Jane, Anni og Pia er administratorer.</a:t>
            </a:r>
          </a:p>
          <a:p>
            <a:r>
              <a:rPr lang="da-DK" dirty="0" err="1"/>
              <a:t>Pia’s</a:t>
            </a:r>
            <a:r>
              <a:rPr lang="da-DK" dirty="0"/>
              <a:t> opgaver; Besvare henvendelser, beskrive hvad/når der sker noget i hallen, dele opslag fra Café Pia (ikke lave selvstændige opslag på hallens side)</a:t>
            </a:r>
          </a:p>
          <a:p>
            <a:r>
              <a:rPr lang="da-DK" dirty="0"/>
              <a:t>FB skal bruges mere aktivt – der skal være nye opslag jævnligt (gerne ugentligt hvis der er noget at skrive om). FB bruges til aktuelle informationer.</a:t>
            </a:r>
          </a:p>
          <a:p>
            <a:r>
              <a:rPr lang="da-DK" dirty="0"/>
              <a:t>Hjemmesiden: </a:t>
            </a:r>
          </a:p>
          <a:p>
            <a:r>
              <a:rPr lang="da-DK" dirty="0"/>
              <a:t>Der linkes til IF fra hallens hjemmeside. Hjemmesiden er til mere ’statiske’ informationer. Anni står for opdateringer og vedligehold, når indhold er til rådighed.</a:t>
            </a:r>
          </a:p>
          <a:p>
            <a:r>
              <a:rPr lang="da-DK" dirty="0"/>
              <a:t> </a:t>
            </a:r>
          </a:p>
          <a:p>
            <a:endParaRPr lang="da-DK" dirty="0"/>
          </a:p>
        </p:txBody>
      </p:sp>
    </p:spTree>
    <p:extLst>
      <p:ext uri="{BB962C8B-B14F-4D97-AF65-F5344CB8AC3E}">
        <p14:creationId xmlns:p14="http://schemas.microsoft.com/office/powerpoint/2010/main" val="2414909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Aktivitetsudvalg for voksne</a:t>
            </a:r>
          </a:p>
        </p:txBody>
      </p:sp>
      <p:sp>
        <p:nvSpPr>
          <p:cNvPr id="3" name="Pladsholder til indhold 2"/>
          <p:cNvSpPr>
            <a:spLocks noGrp="1"/>
          </p:cNvSpPr>
          <p:nvPr>
            <p:ph idx="1"/>
          </p:nvPr>
        </p:nvSpPr>
        <p:spPr/>
        <p:txBody>
          <a:bodyPr>
            <a:normAutofit/>
          </a:bodyPr>
          <a:lstStyle/>
          <a:p>
            <a:pPr marL="0" indent="0">
              <a:buNone/>
            </a:pPr>
            <a:r>
              <a:rPr lang="da-DK" sz="1600" b="1" dirty="0">
                <a:solidFill>
                  <a:schemeClr val="accent6">
                    <a:lumMod val="75000"/>
                  </a:schemeClr>
                </a:solidFill>
              </a:rPr>
              <a:t>Projektleder:</a:t>
            </a:r>
          </a:p>
          <a:p>
            <a:pPr marL="0" indent="0">
              <a:buNone/>
            </a:pPr>
            <a:r>
              <a:rPr lang="da-DK" sz="1600" b="1" dirty="0">
                <a:solidFill>
                  <a:schemeClr val="accent6">
                    <a:lumMod val="75000"/>
                  </a:schemeClr>
                </a:solidFill>
              </a:rPr>
              <a:t>Christian </a:t>
            </a:r>
          </a:p>
          <a:p>
            <a:pPr marL="0" indent="0">
              <a:buNone/>
            </a:pPr>
            <a:r>
              <a:rPr lang="da-DK" sz="1600" b="1" dirty="0">
                <a:solidFill>
                  <a:schemeClr val="accent6">
                    <a:lumMod val="75000"/>
                  </a:schemeClr>
                </a:solidFill>
              </a:rPr>
              <a:t>Målsætning </a:t>
            </a:r>
          </a:p>
          <a:p>
            <a:r>
              <a:rPr lang="da-DK" sz="1600" dirty="0"/>
              <a:t>At gentænke og udvikle nye kulturelle- og idrætslige aktiviteter målrettet voksne i Øster Starup der kan sikre at voksne har fleksible og tilpassede tilbud der passer til målgruppen </a:t>
            </a:r>
          </a:p>
          <a:p>
            <a:endParaRPr lang="da-DK" sz="1600" dirty="0"/>
          </a:p>
          <a:p>
            <a:pPr marL="0" indent="0">
              <a:buNone/>
            </a:pPr>
            <a:r>
              <a:rPr lang="da-DK" sz="1600" b="1" dirty="0">
                <a:solidFill>
                  <a:schemeClr val="accent6">
                    <a:lumMod val="75000"/>
                  </a:schemeClr>
                </a:solidFill>
              </a:rPr>
              <a:t>Rammer</a:t>
            </a:r>
          </a:p>
          <a:p>
            <a:r>
              <a:rPr lang="da-DK" sz="1600" dirty="0"/>
              <a:t>Løsningen skal koordineres med de øvrige foreningsaktiviteter i hallen</a:t>
            </a:r>
          </a:p>
          <a:p>
            <a:r>
              <a:rPr lang="da-DK" sz="1600" dirty="0"/>
              <a:t>Planen skal inddrage ønsker og behov fra de eksisterende brugere og beboere i området som er indsamlet fra borgerworkshoppen og onlineundersøgelsen</a:t>
            </a:r>
          </a:p>
        </p:txBody>
      </p:sp>
    </p:spTree>
    <p:extLst>
      <p:ext uri="{BB962C8B-B14F-4D97-AF65-F5344CB8AC3E}">
        <p14:creationId xmlns:p14="http://schemas.microsoft.com/office/powerpoint/2010/main" val="193640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4C0502-5F63-B84E-AF25-61AD049B2414}"/>
              </a:ext>
            </a:extLst>
          </p:cNvPr>
          <p:cNvSpPr>
            <a:spLocks noGrp="1"/>
          </p:cNvSpPr>
          <p:nvPr>
            <p:ph type="title"/>
          </p:nvPr>
        </p:nvSpPr>
        <p:spPr/>
        <p:txBody>
          <a:bodyPr/>
          <a:lstStyle/>
          <a:p>
            <a:r>
              <a:rPr lang="da-DK" dirty="0"/>
              <a:t>Aktivitetsudvalg for voksne</a:t>
            </a:r>
          </a:p>
        </p:txBody>
      </p:sp>
      <p:sp>
        <p:nvSpPr>
          <p:cNvPr id="3" name="Pladsholder til indhold 2">
            <a:extLst>
              <a:ext uri="{FF2B5EF4-FFF2-40B4-BE49-F238E27FC236}">
                <a16:creationId xmlns:a16="http://schemas.microsoft.com/office/drawing/2014/main" id="{B864A631-E3BE-544F-ACE2-89DAD272D15A}"/>
              </a:ext>
            </a:extLst>
          </p:cNvPr>
          <p:cNvSpPr>
            <a:spLocks noGrp="1"/>
          </p:cNvSpPr>
          <p:nvPr>
            <p:ph idx="1"/>
          </p:nvPr>
        </p:nvSpPr>
        <p:spPr/>
        <p:txBody>
          <a:bodyPr/>
          <a:lstStyle/>
          <a:p>
            <a:r>
              <a:rPr lang="da-DK" dirty="0"/>
              <a:t>Der mangler en projektleder på opgaven med aktiviteter for voksne </a:t>
            </a:r>
          </a:p>
          <a:p>
            <a:r>
              <a:rPr lang="da-DK" dirty="0"/>
              <a:t>Der er etableret et gå hold med </a:t>
            </a:r>
            <a:r>
              <a:rPr lang="da-DK" dirty="0" err="1"/>
              <a:t>ca</a:t>
            </a:r>
            <a:r>
              <a:rPr lang="da-DK" dirty="0"/>
              <a:t> 25 deltagere </a:t>
            </a:r>
          </a:p>
          <a:p>
            <a:r>
              <a:rPr lang="da-DK" dirty="0"/>
              <a:t>Der arbejdes med ideen om at tagge tidligere elever og invitere dem til jubilæumsfest </a:t>
            </a:r>
          </a:p>
        </p:txBody>
      </p:sp>
    </p:spTree>
    <p:extLst>
      <p:ext uri="{BB962C8B-B14F-4D97-AF65-F5344CB8AC3E}">
        <p14:creationId xmlns:p14="http://schemas.microsoft.com/office/powerpoint/2010/main" val="227120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frundet rektangulær billedforklaring 1"/>
          <p:cNvSpPr/>
          <p:nvPr/>
        </p:nvSpPr>
        <p:spPr>
          <a:xfrm>
            <a:off x="369621" y="1636566"/>
            <a:ext cx="8220694" cy="3014848"/>
          </a:xfrm>
          <a:prstGeom prst="wedgeRoundRectCallout">
            <a:avLst>
              <a:gd name="adj1" fmla="val 1653"/>
              <a:gd name="adj2" fmla="val 89713"/>
              <a:gd name="adj3" fmla="val 16667"/>
            </a:avLst>
          </a:prstGeom>
          <a:solidFill>
            <a:schemeClr val="accent6">
              <a:lumMod val="75000"/>
            </a:schemeClr>
          </a:solidFill>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vert="horz" wrap="square" rtlCol="0" anchor="ctr"/>
          <a:lstStyle/>
          <a:p>
            <a:r>
              <a:rPr lang="da-DK" sz="1500" dirty="0"/>
              <a:t>For at opbygge et godt strategiværktøj, kræver det, at man gennemgår nogle vigtige trin, så værktøjet bliver stærkt og leverer handling og konkret udvikling:</a:t>
            </a:r>
          </a:p>
          <a:p>
            <a:endParaRPr lang="da-DK" sz="1500" dirty="0"/>
          </a:p>
          <a:p>
            <a:pPr marL="214313" indent="-214313">
              <a:buFont typeface="Arial" panose="020B0604020202020204" pitchFamily="34" charset="0"/>
              <a:buChar char="•"/>
            </a:pPr>
            <a:r>
              <a:rPr lang="da-DK" sz="1500" dirty="0"/>
              <a:t>Udarbejd en vision, mission og vejledende principper</a:t>
            </a:r>
          </a:p>
          <a:p>
            <a:pPr marL="214313" indent="-214313">
              <a:buFont typeface="Arial" panose="020B0604020202020204" pitchFamily="34" charset="0"/>
              <a:buChar char="•"/>
            </a:pPr>
            <a:r>
              <a:rPr lang="da-DK" sz="1500" dirty="0"/>
              <a:t>Udarbejd en strategi</a:t>
            </a:r>
          </a:p>
          <a:p>
            <a:pPr marL="214313" indent="-214313">
              <a:buFont typeface="Arial" panose="020B0604020202020204" pitchFamily="34" charset="0"/>
              <a:buChar char="•"/>
            </a:pPr>
            <a:r>
              <a:rPr lang="da-DK" sz="1500" dirty="0"/>
              <a:t>Udarbejd et ”scorekort” for de fire perspektiver</a:t>
            </a:r>
          </a:p>
          <a:p>
            <a:pPr marL="214313" indent="-214313">
              <a:buFont typeface="Arial" panose="020B0604020202020204" pitchFamily="34" charset="0"/>
              <a:buChar char="•"/>
            </a:pPr>
            <a:r>
              <a:rPr lang="da-DK" sz="1500" dirty="0"/>
              <a:t>Formuler mål, parametre, tid og konkrete handlinger for de fire principper: </a:t>
            </a:r>
          </a:p>
          <a:p>
            <a:endParaRPr lang="da-DK" sz="1500" dirty="0"/>
          </a:p>
          <a:p>
            <a:pPr marL="214313" indent="-214313">
              <a:buFont typeface="Arial" panose="020B0604020202020204" pitchFamily="34" charset="0"/>
              <a:buChar char="•"/>
            </a:pPr>
            <a:r>
              <a:rPr lang="da-DK" sz="1500" dirty="0"/>
              <a:t>Formuler smarte mål som kan måles og registreres</a:t>
            </a:r>
          </a:p>
          <a:p>
            <a:pPr marL="214313" indent="-214313">
              <a:buFont typeface="Arial" panose="020B0604020202020204" pitchFamily="34" charset="0"/>
              <a:buChar char="•"/>
            </a:pPr>
            <a:r>
              <a:rPr lang="da-DK" sz="1500" dirty="0"/>
              <a:t>Brug den nødvendige tid til at formulere i forstå de opstillede mål og parametre</a:t>
            </a:r>
          </a:p>
          <a:p>
            <a:pPr marL="214313" indent="-214313">
              <a:buFont typeface="Arial" panose="020B0604020202020204" pitchFamily="34" charset="0"/>
              <a:buChar char="•"/>
            </a:pPr>
            <a:r>
              <a:rPr lang="da-DK" sz="1500" dirty="0"/>
              <a:t>Lav løbende opfølgning og undersøg årsager til at vedtagne udviklingstiltag ikke sker som ønsket og forventet </a:t>
            </a:r>
          </a:p>
          <a:p>
            <a:pPr algn="r"/>
            <a:r>
              <a:rPr lang="da-DK" sz="1500" dirty="0"/>
              <a:t>		</a:t>
            </a:r>
            <a:endParaRPr lang="da-DK" sz="1500" b="1" dirty="0"/>
          </a:p>
        </p:txBody>
      </p:sp>
    </p:spTree>
    <p:extLst>
      <p:ext uri="{BB962C8B-B14F-4D97-AF65-F5344CB8AC3E}">
        <p14:creationId xmlns:p14="http://schemas.microsoft.com/office/powerpoint/2010/main" val="3389392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Aktivitetsudvalg for familier</a:t>
            </a:r>
          </a:p>
        </p:txBody>
      </p:sp>
      <p:sp>
        <p:nvSpPr>
          <p:cNvPr id="3" name="Pladsholder til indhold 2"/>
          <p:cNvSpPr>
            <a:spLocks noGrp="1"/>
          </p:cNvSpPr>
          <p:nvPr>
            <p:ph idx="1"/>
          </p:nvPr>
        </p:nvSpPr>
        <p:spPr/>
        <p:txBody>
          <a:bodyPr>
            <a:normAutofit/>
          </a:bodyPr>
          <a:lstStyle/>
          <a:p>
            <a:pPr marL="0" indent="0">
              <a:buNone/>
            </a:pPr>
            <a:r>
              <a:rPr lang="da-DK" sz="1600" b="1" dirty="0">
                <a:solidFill>
                  <a:schemeClr val="accent6">
                    <a:lumMod val="75000"/>
                  </a:schemeClr>
                </a:solidFill>
              </a:rPr>
              <a:t>Projektleder:</a:t>
            </a:r>
          </a:p>
          <a:p>
            <a:pPr marL="0" indent="0">
              <a:buNone/>
            </a:pPr>
            <a:r>
              <a:rPr lang="da-DK" sz="1600" b="1" dirty="0">
                <a:solidFill>
                  <a:schemeClr val="accent6">
                    <a:lumMod val="75000"/>
                  </a:schemeClr>
                </a:solidFill>
              </a:rPr>
              <a:t>Jane H og Jane I </a:t>
            </a:r>
          </a:p>
          <a:p>
            <a:pPr marL="0" indent="0">
              <a:buNone/>
            </a:pPr>
            <a:r>
              <a:rPr lang="da-DK" sz="1600" b="1" dirty="0">
                <a:solidFill>
                  <a:schemeClr val="accent6">
                    <a:lumMod val="75000"/>
                  </a:schemeClr>
                </a:solidFill>
              </a:rPr>
              <a:t>Målsætning </a:t>
            </a:r>
          </a:p>
          <a:p>
            <a:r>
              <a:rPr lang="da-DK" sz="1600" dirty="0"/>
              <a:t>At gentænke og udvikle nye kulturelle- og idrætslige aktiviteter målrettet familier i Øster Starup, der kan sikre at familier har fleksible og tilpassede tilbud der passer til målgruppen </a:t>
            </a:r>
          </a:p>
          <a:p>
            <a:endParaRPr lang="da-DK" sz="1600" dirty="0"/>
          </a:p>
          <a:p>
            <a:pPr marL="0" indent="0">
              <a:buNone/>
            </a:pPr>
            <a:r>
              <a:rPr lang="da-DK" sz="1600" b="1" dirty="0">
                <a:solidFill>
                  <a:schemeClr val="accent6">
                    <a:lumMod val="75000"/>
                  </a:schemeClr>
                </a:solidFill>
              </a:rPr>
              <a:t>Rammer</a:t>
            </a:r>
          </a:p>
          <a:p>
            <a:r>
              <a:rPr lang="da-DK" sz="1600" dirty="0"/>
              <a:t>Løsningen skal koordineres med de øvrige foreningsaktiviteter i hallen</a:t>
            </a:r>
          </a:p>
          <a:p>
            <a:r>
              <a:rPr lang="da-DK" sz="1600" dirty="0"/>
              <a:t>Planen skal inddrage ønsker og behov fra de eksisterende brugere og beboere i området som er indsamlet fra borgerworkshoppen og onlineundersøgelsen</a:t>
            </a:r>
          </a:p>
        </p:txBody>
      </p:sp>
    </p:spTree>
    <p:extLst>
      <p:ext uri="{BB962C8B-B14F-4D97-AF65-F5344CB8AC3E}">
        <p14:creationId xmlns:p14="http://schemas.microsoft.com/office/powerpoint/2010/main" val="1081116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826CB3-018A-9344-870B-5777DD83CBC7}"/>
              </a:ext>
            </a:extLst>
          </p:cNvPr>
          <p:cNvSpPr>
            <a:spLocks noGrp="1"/>
          </p:cNvSpPr>
          <p:nvPr>
            <p:ph type="title"/>
          </p:nvPr>
        </p:nvSpPr>
        <p:spPr/>
        <p:txBody>
          <a:bodyPr/>
          <a:lstStyle/>
          <a:p>
            <a:r>
              <a:rPr lang="da-DK" dirty="0"/>
              <a:t>Familieaktiviteter</a:t>
            </a:r>
          </a:p>
        </p:txBody>
      </p:sp>
      <p:sp>
        <p:nvSpPr>
          <p:cNvPr id="3" name="Pladsholder til indhold 2">
            <a:extLst>
              <a:ext uri="{FF2B5EF4-FFF2-40B4-BE49-F238E27FC236}">
                <a16:creationId xmlns:a16="http://schemas.microsoft.com/office/drawing/2014/main" id="{5EC64F74-2702-884E-B8F0-49D3E077A7AE}"/>
              </a:ext>
            </a:extLst>
          </p:cNvPr>
          <p:cNvSpPr>
            <a:spLocks noGrp="1"/>
          </p:cNvSpPr>
          <p:nvPr>
            <p:ph idx="1"/>
          </p:nvPr>
        </p:nvSpPr>
        <p:spPr/>
        <p:txBody>
          <a:bodyPr/>
          <a:lstStyle/>
          <a:p>
            <a:r>
              <a:rPr lang="da-DK" dirty="0"/>
              <a:t>Der er etableret sjov i hallen med 39 børn </a:t>
            </a:r>
          </a:p>
        </p:txBody>
      </p:sp>
    </p:spTree>
    <p:extLst>
      <p:ext uri="{BB962C8B-B14F-4D97-AF65-F5344CB8AC3E}">
        <p14:creationId xmlns:p14="http://schemas.microsoft.com/office/powerpoint/2010/main" val="2083896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Aktivitetsudvalg for unge</a:t>
            </a:r>
          </a:p>
        </p:txBody>
      </p:sp>
      <p:sp>
        <p:nvSpPr>
          <p:cNvPr id="3" name="Pladsholder til indhold 2"/>
          <p:cNvSpPr>
            <a:spLocks noGrp="1"/>
          </p:cNvSpPr>
          <p:nvPr>
            <p:ph idx="1"/>
          </p:nvPr>
        </p:nvSpPr>
        <p:spPr/>
        <p:txBody>
          <a:bodyPr>
            <a:normAutofit/>
          </a:bodyPr>
          <a:lstStyle/>
          <a:p>
            <a:pPr marL="0" indent="0">
              <a:buNone/>
            </a:pPr>
            <a:r>
              <a:rPr lang="da-DK" sz="1600" b="1" dirty="0">
                <a:solidFill>
                  <a:schemeClr val="accent6">
                    <a:lumMod val="75000"/>
                  </a:schemeClr>
                </a:solidFill>
              </a:rPr>
              <a:t>Projektleder:</a:t>
            </a:r>
          </a:p>
          <a:p>
            <a:pPr marL="0" indent="0">
              <a:buNone/>
            </a:pPr>
            <a:r>
              <a:rPr lang="da-DK" sz="1600" b="1" dirty="0">
                <a:solidFill>
                  <a:schemeClr val="accent6">
                    <a:lumMod val="75000"/>
                  </a:schemeClr>
                </a:solidFill>
              </a:rPr>
              <a:t>Jane H og Jane I </a:t>
            </a:r>
          </a:p>
          <a:p>
            <a:pPr marL="0" indent="0">
              <a:buNone/>
            </a:pPr>
            <a:r>
              <a:rPr lang="da-DK" sz="1600" b="1" dirty="0">
                <a:solidFill>
                  <a:schemeClr val="accent6">
                    <a:lumMod val="75000"/>
                  </a:schemeClr>
                </a:solidFill>
              </a:rPr>
              <a:t>Målsætning </a:t>
            </a:r>
          </a:p>
          <a:p>
            <a:r>
              <a:rPr lang="da-DK" sz="1600" dirty="0"/>
              <a:t>At gentænke og udvikle nye kulturelle- og idrætslige aktiviteter målrettet unge i Øster Starup, der kan sikre at unge har fleksible og tilpassede tilbud der passer til målgruppen </a:t>
            </a:r>
          </a:p>
          <a:p>
            <a:endParaRPr lang="da-DK" sz="1600" dirty="0"/>
          </a:p>
          <a:p>
            <a:pPr marL="0" indent="0">
              <a:buNone/>
            </a:pPr>
            <a:r>
              <a:rPr lang="da-DK" sz="1600" b="1" dirty="0">
                <a:solidFill>
                  <a:schemeClr val="accent6">
                    <a:lumMod val="75000"/>
                  </a:schemeClr>
                </a:solidFill>
              </a:rPr>
              <a:t>Rammer</a:t>
            </a:r>
          </a:p>
          <a:p>
            <a:r>
              <a:rPr lang="da-DK" sz="1600" dirty="0"/>
              <a:t>Løsningen skal koordineres med de øvrige foreningsaktiviteter i hallen</a:t>
            </a:r>
          </a:p>
          <a:p>
            <a:r>
              <a:rPr lang="da-DK" sz="1600" dirty="0"/>
              <a:t>Planen skal inddrage ønsker og behov fra de eksisterende brugere og beboere i området som er indsamlet fra borgerworkshoppen og onlineundersøgelsen</a:t>
            </a:r>
          </a:p>
        </p:txBody>
      </p:sp>
    </p:spTree>
    <p:extLst>
      <p:ext uri="{BB962C8B-B14F-4D97-AF65-F5344CB8AC3E}">
        <p14:creationId xmlns:p14="http://schemas.microsoft.com/office/powerpoint/2010/main" val="226275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7C89B1-C1A6-F342-9ED3-F3D10DF4E9C7}"/>
              </a:ext>
            </a:extLst>
          </p:cNvPr>
          <p:cNvSpPr>
            <a:spLocks noGrp="1"/>
          </p:cNvSpPr>
          <p:nvPr>
            <p:ph type="title"/>
          </p:nvPr>
        </p:nvSpPr>
        <p:spPr/>
        <p:txBody>
          <a:bodyPr/>
          <a:lstStyle/>
          <a:p>
            <a:r>
              <a:rPr lang="da-DK" dirty="0"/>
              <a:t>Aktiviteter for unge</a:t>
            </a:r>
          </a:p>
        </p:txBody>
      </p:sp>
      <p:sp>
        <p:nvSpPr>
          <p:cNvPr id="3" name="Pladsholder til indhold 2">
            <a:extLst>
              <a:ext uri="{FF2B5EF4-FFF2-40B4-BE49-F238E27FC236}">
                <a16:creationId xmlns:a16="http://schemas.microsoft.com/office/drawing/2014/main" id="{2455585D-A8EE-5B46-8457-EAC875F293B1}"/>
              </a:ext>
            </a:extLst>
          </p:cNvPr>
          <p:cNvSpPr>
            <a:spLocks noGrp="1"/>
          </p:cNvSpPr>
          <p:nvPr>
            <p:ph idx="1"/>
          </p:nvPr>
        </p:nvSpPr>
        <p:spPr/>
        <p:txBody>
          <a:bodyPr/>
          <a:lstStyle/>
          <a:p>
            <a:r>
              <a:rPr lang="da-DK" dirty="0"/>
              <a:t>Der mangler at blive etableret aktiviteter for unge </a:t>
            </a:r>
          </a:p>
        </p:txBody>
      </p:sp>
    </p:spTree>
    <p:extLst>
      <p:ext uri="{BB962C8B-B14F-4D97-AF65-F5344CB8AC3E}">
        <p14:creationId xmlns:p14="http://schemas.microsoft.com/office/powerpoint/2010/main" val="1122297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frundet rektangel 5"/>
          <p:cNvSpPr/>
          <p:nvPr/>
        </p:nvSpPr>
        <p:spPr>
          <a:xfrm>
            <a:off x="107639" y="2896195"/>
            <a:ext cx="1901537" cy="14020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b="1" dirty="0">
                <a:solidFill>
                  <a:schemeClr val="bg1"/>
                </a:solidFill>
              </a:rPr>
              <a:t>Aktiviteter </a:t>
            </a:r>
          </a:p>
          <a:p>
            <a:pPr algn="ctr"/>
            <a:r>
              <a:rPr lang="da-DK" sz="1200" b="1" dirty="0">
                <a:solidFill>
                  <a:schemeClr val="bg1"/>
                </a:solidFill>
              </a:rPr>
              <a:t>Unge</a:t>
            </a:r>
            <a:endParaRPr lang="da-DK" sz="1350" dirty="0"/>
          </a:p>
        </p:txBody>
      </p:sp>
      <p:sp>
        <p:nvSpPr>
          <p:cNvPr id="19" name="Afrundet rektangel 18"/>
          <p:cNvSpPr/>
          <p:nvPr/>
        </p:nvSpPr>
        <p:spPr>
          <a:xfrm>
            <a:off x="2653000" y="2968121"/>
            <a:ext cx="2492365" cy="98805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50" b="1" u="sng" dirty="0">
                <a:solidFill>
                  <a:schemeClr val="tx1"/>
                </a:solidFill>
              </a:rPr>
              <a:t>Organisering</a:t>
            </a:r>
          </a:p>
          <a:p>
            <a:pPr algn="ctr"/>
            <a:r>
              <a:rPr lang="da-DK" sz="1050" b="1" u="sng" dirty="0">
                <a:solidFill>
                  <a:schemeClr val="tx1"/>
                </a:solidFill>
              </a:rPr>
              <a:t>Frivillige og medarbejdere</a:t>
            </a:r>
            <a:endParaRPr lang="da-DK" sz="1050" dirty="0">
              <a:solidFill>
                <a:schemeClr val="tx1"/>
              </a:solidFill>
            </a:endParaRPr>
          </a:p>
          <a:p>
            <a:pPr algn="ctr"/>
            <a:r>
              <a:rPr lang="da-DK" sz="1050" dirty="0">
                <a:solidFill>
                  <a:schemeClr val="tx1"/>
                </a:solidFill>
              </a:rPr>
              <a:t>For at nå vores vision; hvordan udnytter vi så bedst muligt vores interne ressourcer bedst muligt til forandring og udvikling?</a:t>
            </a:r>
          </a:p>
        </p:txBody>
      </p:sp>
      <p:sp>
        <p:nvSpPr>
          <p:cNvPr id="20" name="Afrundet rektangel 19"/>
          <p:cNvSpPr/>
          <p:nvPr/>
        </p:nvSpPr>
        <p:spPr>
          <a:xfrm>
            <a:off x="2609356" y="566035"/>
            <a:ext cx="2555180" cy="119659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50" b="1" u="sng" dirty="0">
                <a:solidFill>
                  <a:schemeClr val="tx1"/>
                </a:solidFill>
              </a:rPr>
              <a:t>Økonomisk perspektiv</a:t>
            </a:r>
            <a:endParaRPr lang="da-DK" sz="1050" dirty="0">
              <a:solidFill>
                <a:schemeClr val="tx1"/>
              </a:solidFill>
            </a:endParaRPr>
          </a:p>
          <a:p>
            <a:pPr algn="ctr"/>
            <a:r>
              <a:rPr lang="da-DK" sz="1050" dirty="0">
                <a:solidFill>
                  <a:schemeClr val="tx1"/>
                </a:solidFill>
              </a:rPr>
              <a:t>For at opnå økonomisk succes; hvordan agerer vi så i forhold til vores brugere / medlemmer?</a:t>
            </a:r>
          </a:p>
          <a:p>
            <a:pPr algn="ctr"/>
            <a:r>
              <a:rPr lang="da-DK" sz="1050" dirty="0">
                <a:solidFill>
                  <a:schemeClr val="tx1"/>
                </a:solidFill>
              </a:rPr>
              <a:t>Indtægtskilder? </a:t>
            </a:r>
          </a:p>
          <a:p>
            <a:pPr algn="ctr"/>
            <a:r>
              <a:rPr lang="da-DK" sz="1050" dirty="0">
                <a:solidFill>
                  <a:schemeClr val="tx1"/>
                </a:solidFill>
              </a:rPr>
              <a:t>Besparelser / omprioriteringer </a:t>
            </a:r>
          </a:p>
          <a:p>
            <a:pPr algn="ctr"/>
            <a:r>
              <a:rPr lang="da-DK" sz="1050" dirty="0">
                <a:solidFill>
                  <a:schemeClr val="tx1"/>
                </a:solidFill>
              </a:rPr>
              <a:t>Hvad skal lykkes  i forhold til økonomi?</a:t>
            </a:r>
          </a:p>
        </p:txBody>
      </p:sp>
      <p:sp>
        <p:nvSpPr>
          <p:cNvPr id="21" name="Afrundet rektangel 20"/>
          <p:cNvSpPr/>
          <p:nvPr/>
        </p:nvSpPr>
        <p:spPr>
          <a:xfrm>
            <a:off x="2660859" y="4229289"/>
            <a:ext cx="2503677" cy="100931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50" b="1" u="sng" dirty="0">
                <a:solidFill>
                  <a:schemeClr val="tx1"/>
                </a:solidFill>
              </a:rPr>
              <a:t>Innovation </a:t>
            </a:r>
            <a:endParaRPr lang="da-DK" sz="1050" dirty="0">
              <a:solidFill>
                <a:schemeClr val="tx1"/>
              </a:solidFill>
            </a:endParaRPr>
          </a:p>
          <a:p>
            <a:pPr algn="ctr"/>
            <a:r>
              <a:rPr lang="da-DK" sz="1050" dirty="0">
                <a:solidFill>
                  <a:schemeClr val="tx1"/>
                </a:solidFill>
              </a:rPr>
              <a:t>For at nå vores vision; hvilke nye initiativer skal vi have sat i søen</a:t>
            </a:r>
          </a:p>
        </p:txBody>
      </p:sp>
      <p:sp>
        <p:nvSpPr>
          <p:cNvPr id="22" name="Afrundet rektangel 21"/>
          <p:cNvSpPr/>
          <p:nvPr/>
        </p:nvSpPr>
        <p:spPr>
          <a:xfrm>
            <a:off x="2654151" y="1945522"/>
            <a:ext cx="2478144" cy="81539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50" b="1" u="sng" dirty="0">
                <a:solidFill>
                  <a:schemeClr val="tx1"/>
                </a:solidFill>
              </a:rPr>
              <a:t>Service strategi  </a:t>
            </a:r>
          </a:p>
          <a:p>
            <a:pPr algn="ctr"/>
            <a:r>
              <a:rPr lang="da-DK" sz="1050" dirty="0">
                <a:solidFill>
                  <a:schemeClr val="tx1"/>
                </a:solidFill>
              </a:rPr>
              <a:t>For at tilfredsstille vores brugeres og medlemmers ønsker og behov; hvilke processer skal vi så arbejde på?</a:t>
            </a:r>
          </a:p>
          <a:p>
            <a:pPr algn="ctr"/>
            <a:r>
              <a:rPr lang="da-DK" sz="1050" dirty="0">
                <a:solidFill>
                  <a:schemeClr val="tx1"/>
                </a:solidFill>
              </a:rPr>
              <a:t>Hvilken service skal vi yde? </a:t>
            </a:r>
          </a:p>
        </p:txBody>
      </p:sp>
      <p:sp>
        <p:nvSpPr>
          <p:cNvPr id="25" name="Højrepil 24"/>
          <p:cNvSpPr/>
          <p:nvPr/>
        </p:nvSpPr>
        <p:spPr>
          <a:xfrm rot="17920823">
            <a:off x="1530760" y="2223888"/>
            <a:ext cx="1608009" cy="121587"/>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13" name="Afrundet rektangel 12"/>
          <p:cNvSpPr/>
          <p:nvPr/>
        </p:nvSpPr>
        <p:spPr>
          <a:xfrm>
            <a:off x="5422753" y="292111"/>
            <a:ext cx="3561797" cy="107785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buFont typeface="Arial" panose="020B0604020202020204" pitchFamily="34" charset="0"/>
              <a:buChar char="•"/>
            </a:pPr>
            <a:r>
              <a:rPr lang="da-DK" sz="1600" dirty="0">
                <a:solidFill>
                  <a:schemeClr val="bg1"/>
                </a:solidFill>
              </a:rPr>
              <a:t>Målsætninger </a:t>
            </a:r>
          </a:p>
        </p:txBody>
      </p:sp>
      <p:sp>
        <p:nvSpPr>
          <p:cNvPr id="14" name="Afrundet rektangel 13"/>
          <p:cNvSpPr/>
          <p:nvPr/>
        </p:nvSpPr>
        <p:spPr>
          <a:xfrm>
            <a:off x="5422753" y="1472958"/>
            <a:ext cx="3561797" cy="147601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buFont typeface="Arial" panose="020B0604020202020204" pitchFamily="34" charset="0"/>
              <a:buChar char="•"/>
            </a:pPr>
            <a:r>
              <a:rPr lang="da-DK" sz="1600" dirty="0">
                <a:solidFill>
                  <a:schemeClr val="bg1"/>
                </a:solidFill>
              </a:rPr>
              <a:t>Målsætninger</a:t>
            </a:r>
          </a:p>
        </p:txBody>
      </p:sp>
      <p:sp>
        <p:nvSpPr>
          <p:cNvPr id="15" name="Afrundet rektangel 14"/>
          <p:cNvSpPr/>
          <p:nvPr/>
        </p:nvSpPr>
        <p:spPr>
          <a:xfrm>
            <a:off x="5437108" y="3154957"/>
            <a:ext cx="3533088" cy="114332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buFont typeface="Arial" panose="020B0604020202020204" pitchFamily="34" charset="0"/>
              <a:buChar char="•"/>
            </a:pPr>
            <a:r>
              <a:rPr lang="da-DK" sz="1600" dirty="0">
                <a:solidFill>
                  <a:schemeClr val="bg1"/>
                </a:solidFill>
              </a:rPr>
              <a:t>Målsætninger</a:t>
            </a:r>
          </a:p>
        </p:txBody>
      </p:sp>
      <p:sp>
        <p:nvSpPr>
          <p:cNvPr id="16" name="Afrundet rektangel 15"/>
          <p:cNvSpPr/>
          <p:nvPr/>
        </p:nvSpPr>
        <p:spPr>
          <a:xfrm>
            <a:off x="5437108" y="4499480"/>
            <a:ext cx="3561797" cy="13427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defTabSz="685800">
              <a:buFont typeface="Arial" charset="0"/>
              <a:buChar char="•"/>
              <a:defRPr/>
            </a:pPr>
            <a:r>
              <a:rPr lang="da-DK" sz="1600" dirty="0">
                <a:solidFill>
                  <a:schemeClr val="bg1"/>
                </a:solidFill>
              </a:rPr>
              <a:t>Målsætninger</a:t>
            </a:r>
          </a:p>
        </p:txBody>
      </p:sp>
      <p:sp>
        <p:nvSpPr>
          <p:cNvPr id="3" name="Højrepil 2"/>
          <p:cNvSpPr/>
          <p:nvPr/>
        </p:nvSpPr>
        <p:spPr>
          <a:xfrm>
            <a:off x="5180814" y="1032825"/>
            <a:ext cx="200396" cy="3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6" name="Afrundet rektangel 25"/>
          <p:cNvSpPr/>
          <p:nvPr/>
        </p:nvSpPr>
        <p:spPr>
          <a:xfrm>
            <a:off x="105547" y="1032825"/>
            <a:ext cx="1901537" cy="10509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350" dirty="0"/>
              <a:t>De 4 strategiske udviklingsområder</a:t>
            </a:r>
          </a:p>
          <a:p>
            <a:pPr algn="ctr"/>
            <a:r>
              <a:rPr lang="da-DK" sz="1350" dirty="0"/>
              <a:t>og deres</a:t>
            </a:r>
          </a:p>
          <a:p>
            <a:pPr algn="ctr"/>
            <a:r>
              <a:rPr lang="da-DK" sz="1350" dirty="0"/>
              <a:t>Målsætninger </a:t>
            </a:r>
          </a:p>
        </p:txBody>
      </p:sp>
      <p:sp>
        <p:nvSpPr>
          <p:cNvPr id="18" name="Højrepil 17"/>
          <p:cNvSpPr/>
          <p:nvPr/>
        </p:nvSpPr>
        <p:spPr>
          <a:xfrm>
            <a:off x="5164536" y="2283423"/>
            <a:ext cx="200396" cy="3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7" name="Højrepil 26"/>
          <p:cNvSpPr/>
          <p:nvPr/>
        </p:nvSpPr>
        <p:spPr>
          <a:xfrm>
            <a:off x="5212327" y="3423479"/>
            <a:ext cx="200396" cy="3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8" name="Højrepil 27"/>
          <p:cNvSpPr/>
          <p:nvPr/>
        </p:nvSpPr>
        <p:spPr>
          <a:xfrm>
            <a:off x="5180814" y="4609831"/>
            <a:ext cx="200396" cy="3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9" name="Højrepil 28"/>
          <p:cNvSpPr/>
          <p:nvPr/>
        </p:nvSpPr>
        <p:spPr>
          <a:xfrm rot="18760544">
            <a:off x="1817217" y="2894252"/>
            <a:ext cx="1026803" cy="14146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30" name="Højrepil 29"/>
          <p:cNvSpPr/>
          <p:nvPr/>
        </p:nvSpPr>
        <p:spPr>
          <a:xfrm>
            <a:off x="1972600" y="3573324"/>
            <a:ext cx="688259" cy="128699"/>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31" name="Højrepil 30"/>
          <p:cNvSpPr/>
          <p:nvPr/>
        </p:nvSpPr>
        <p:spPr>
          <a:xfrm rot="2176151">
            <a:off x="1905265" y="4093364"/>
            <a:ext cx="952396" cy="11753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Tree>
    <p:extLst>
      <p:ext uri="{BB962C8B-B14F-4D97-AF65-F5344CB8AC3E}">
        <p14:creationId xmlns:p14="http://schemas.microsoft.com/office/powerpoint/2010/main" val="395041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527193644"/>
              </p:ext>
            </p:extLst>
          </p:nvPr>
        </p:nvGraphicFramePr>
        <p:xfrm>
          <a:off x="81998" y="1002869"/>
          <a:ext cx="8819771" cy="4778832"/>
        </p:xfrm>
        <a:graphic>
          <a:graphicData uri="http://schemas.openxmlformats.org/drawingml/2006/table">
            <a:tbl>
              <a:tblPr firstRow="1" bandRow="1">
                <a:tableStyleId>{93296810-A885-4BE3-A3E7-6D5BEEA58F35}</a:tableStyleId>
              </a:tblPr>
              <a:tblGrid>
                <a:gridCol w="1208658">
                  <a:extLst>
                    <a:ext uri="{9D8B030D-6E8A-4147-A177-3AD203B41FA5}">
                      <a16:colId xmlns:a16="http://schemas.microsoft.com/office/drawing/2014/main" val="20000"/>
                    </a:ext>
                  </a:extLst>
                </a:gridCol>
                <a:gridCol w="1195359">
                  <a:extLst>
                    <a:ext uri="{9D8B030D-6E8A-4147-A177-3AD203B41FA5}">
                      <a16:colId xmlns:a16="http://schemas.microsoft.com/office/drawing/2014/main" val="20001"/>
                    </a:ext>
                  </a:extLst>
                </a:gridCol>
                <a:gridCol w="1408526">
                  <a:extLst>
                    <a:ext uri="{9D8B030D-6E8A-4147-A177-3AD203B41FA5}">
                      <a16:colId xmlns:a16="http://schemas.microsoft.com/office/drawing/2014/main" val="20002"/>
                    </a:ext>
                  </a:extLst>
                </a:gridCol>
                <a:gridCol w="1578856">
                  <a:extLst>
                    <a:ext uri="{9D8B030D-6E8A-4147-A177-3AD203B41FA5}">
                      <a16:colId xmlns:a16="http://schemas.microsoft.com/office/drawing/2014/main" val="20003"/>
                    </a:ext>
                  </a:extLst>
                </a:gridCol>
                <a:gridCol w="1150310">
                  <a:extLst>
                    <a:ext uri="{9D8B030D-6E8A-4147-A177-3AD203B41FA5}">
                      <a16:colId xmlns:a16="http://schemas.microsoft.com/office/drawing/2014/main" val="20004"/>
                    </a:ext>
                  </a:extLst>
                </a:gridCol>
                <a:gridCol w="1139031">
                  <a:extLst>
                    <a:ext uri="{9D8B030D-6E8A-4147-A177-3AD203B41FA5}">
                      <a16:colId xmlns:a16="http://schemas.microsoft.com/office/drawing/2014/main" val="20005"/>
                    </a:ext>
                  </a:extLst>
                </a:gridCol>
                <a:gridCol w="1139031">
                  <a:extLst>
                    <a:ext uri="{9D8B030D-6E8A-4147-A177-3AD203B41FA5}">
                      <a16:colId xmlns:a16="http://schemas.microsoft.com/office/drawing/2014/main" val="20006"/>
                    </a:ext>
                  </a:extLst>
                </a:gridCol>
              </a:tblGrid>
              <a:tr h="891540">
                <a:tc>
                  <a:txBody>
                    <a:bodyPr/>
                    <a:lstStyle/>
                    <a:p>
                      <a:r>
                        <a:rPr lang="da-DK" sz="1400" baseline="0" dirty="0"/>
                        <a:t>Aktiviteter for Unge</a:t>
                      </a:r>
                      <a:endParaRPr lang="da-DK" sz="1400" dirty="0"/>
                    </a:p>
                  </a:txBody>
                  <a:tcPr marL="68580" marR="68580" marT="34290" marB="34290"/>
                </a:tc>
                <a:tc>
                  <a:txBody>
                    <a:bodyPr/>
                    <a:lstStyle/>
                    <a:p>
                      <a:r>
                        <a:rPr lang="da-DK" sz="1200" dirty="0">
                          <a:solidFill>
                            <a:schemeClr val="tx1"/>
                          </a:solidFill>
                        </a:rPr>
                        <a:t>Strategiske mål </a:t>
                      </a:r>
                    </a:p>
                    <a:p>
                      <a:r>
                        <a:rPr lang="da-DK" sz="900" dirty="0"/>
                        <a:t>(Beskriver de vigtigste </a:t>
                      </a:r>
                    </a:p>
                    <a:p>
                      <a:r>
                        <a:rPr lang="da-DK" sz="900" dirty="0"/>
                        <a:t>mål der skal nås)</a:t>
                      </a:r>
                    </a:p>
                  </a:txBody>
                  <a:tcPr marL="68580" marR="68580" marT="34290" marB="34290"/>
                </a:tc>
                <a:tc>
                  <a:txBody>
                    <a:bodyPr/>
                    <a:lstStyle/>
                    <a:p>
                      <a:r>
                        <a:rPr lang="da-DK" sz="1200" dirty="0">
                          <a:solidFill>
                            <a:schemeClr val="tx1"/>
                          </a:solidFill>
                        </a:rPr>
                        <a:t>Parametre</a:t>
                      </a:r>
                    </a:p>
                    <a:p>
                      <a:r>
                        <a:rPr lang="da-DK" sz="900" dirty="0"/>
                        <a:t>-</a:t>
                      </a:r>
                      <a:r>
                        <a:rPr lang="da-DK" sz="900" baseline="0" dirty="0"/>
                        <a:t> Der </a:t>
                      </a:r>
                      <a:r>
                        <a:rPr lang="da-DK" sz="900" dirty="0"/>
                        <a:t>måler fremskridt mod målet)</a:t>
                      </a:r>
                    </a:p>
                  </a:txBody>
                  <a:tcPr marL="68580" marR="68580" marT="34290" marB="34290"/>
                </a:tc>
                <a:tc>
                  <a:txBody>
                    <a:bodyPr/>
                    <a:lstStyle/>
                    <a:p>
                      <a:r>
                        <a:rPr lang="da-DK" sz="1200" dirty="0">
                          <a:solidFill>
                            <a:schemeClr val="tx1"/>
                          </a:solidFill>
                        </a:rPr>
                        <a:t>Målsætning</a:t>
                      </a:r>
                    </a:p>
                    <a:p>
                      <a:r>
                        <a:rPr lang="da-DK" sz="900" dirty="0"/>
                        <a:t>(Specifikke værdier for parametrene)</a:t>
                      </a:r>
                    </a:p>
                  </a:txBody>
                  <a:tcPr marL="68580" marR="68580" marT="34290" marB="34290"/>
                </a:tc>
                <a:tc>
                  <a:txBody>
                    <a:bodyPr/>
                    <a:lstStyle/>
                    <a:p>
                      <a:r>
                        <a:rPr lang="da-DK" sz="1200" baseline="0" dirty="0">
                          <a:solidFill>
                            <a:schemeClr val="tx1"/>
                          </a:solidFill>
                        </a:rPr>
                        <a:t>Deadline</a:t>
                      </a:r>
                      <a:endParaRPr lang="da-DK" sz="1200" dirty="0">
                        <a:solidFill>
                          <a:schemeClr val="tx1"/>
                        </a:solidFill>
                      </a:endParaRPr>
                    </a:p>
                    <a:p>
                      <a:r>
                        <a:rPr lang="da-DK" sz="900" dirty="0"/>
                        <a:t>(Specifik</a:t>
                      </a:r>
                      <a:r>
                        <a:rPr lang="da-DK" sz="900" baseline="0" dirty="0"/>
                        <a:t> tid for opfyldelse af mål</a:t>
                      </a:r>
                      <a:r>
                        <a:rPr lang="da-DK" sz="900" dirty="0"/>
                        <a:t>)</a:t>
                      </a:r>
                    </a:p>
                  </a:txBody>
                  <a:tcPr marL="68580" marR="68580" marT="34290" marB="34290"/>
                </a:tc>
                <a:tc>
                  <a:txBody>
                    <a:bodyPr/>
                    <a:lstStyle/>
                    <a:p>
                      <a:r>
                        <a:rPr lang="da-DK" sz="1200" dirty="0">
                          <a:solidFill>
                            <a:schemeClr val="tx1"/>
                          </a:solidFill>
                        </a:rPr>
                        <a:t>Initiativ</a:t>
                      </a:r>
                    </a:p>
                    <a:p>
                      <a:r>
                        <a:rPr lang="da-DK" sz="900" dirty="0"/>
                        <a:t>(Handlinger der skal iværksættes for at nå opsatte mål)</a:t>
                      </a:r>
                    </a:p>
                  </a:txBody>
                  <a:tcPr marL="68580" marR="68580" marT="34290" marB="34290"/>
                </a:tc>
                <a:tc>
                  <a:txBody>
                    <a:bodyPr/>
                    <a:lstStyle/>
                    <a:p>
                      <a:r>
                        <a:rPr lang="da-DK" sz="1200" dirty="0">
                          <a:solidFill>
                            <a:schemeClr val="tx1"/>
                          </a:solidFill>
                        </a:rPr>
                        <a:t>Ansvarlig</a:t>
                      </a:r>
                    </a:p>
                    <a:p>
                      <a:r>
                        <a:rPr lang="da-DK" sz="900" dirty="0"/>
                        <a:t>(ansvarlig</a:t>
                      </a:r>
                      <a:r>
                        <a:rPr lang="da-DK" sz="900" baseline="0" dirty="0"/>
                        <a:t> person / gruppe)</a:t>
                      </a:r>
                      <a:endParaRPr lang="da-DK" sz="900" dirty="0"/>
                    </a:p>
                    <a:p>
                      <a:endParaRPr lang="da-DK" sz="900" dirty="0"/>
                    </a:p>
                  </a:txBody>
                  <a:tcPr marL="68580" marR="68580" marT="34290" marB="34290"/>
                </a:tc>
                <a:extLst>
                  <a:ext uri="{0D108BD9-81ED-4DB2-BD59-A6C34878D82A}">
                    <a16:rowId xmlns:a16="http://schemas.microsoft.com/office/drawing/2014/main" val="10000"/>
                  </a:ext>
                </a:extLst>
              </a:tr>
              <a:tr h="1341553">
                <a:tc>
                  <a:txBody>
                    <a:bodyPr/>
                    <a:lstStyle/>
                    <a:p>
                      <a:pPr algn="l"/>
                      <a:r>
                        <a:rPr lang="da-DK" sz="1200" b="1" baseline="0" dirty="0"/>
                        <a:t>Økonomi </a:t>
                      </a:r>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extLst>
                  <a:ext uri="{0D108BD9-81ED-4DB2-BD59-A6C34878D82A}">
                    <a16:rowId xmlns:a16="http://schemas.microsoft.com/office/drawing/2014/main" val="10001"/>
                  </a:ext>
                </a:extLst>
              </a:tr>
              <a:tr h="966004">
                <a:tc>
                  <a:txBody>
                    <a:bodyPr/>
                    <a:lstStyle/>
                    <a:p>
                      <a:pPr algn="l"/>
                      <a:r>
                        <a:rPr lang="da-DK" sz="1200" b="1" dirty="0"/>
                        <a:t>Servicestrategi</a:t>
                      </a:r>
                      <a:endParaRPr lang="da-DK" sz="1200" b="1" baseline="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extLst>
                  <a:ext uri="{0D108BD9-81ED-4DB2-BD59-A6C34878D82A}">
                    <a16:rowId xmlns:a16="http://schemas.microsoft.com/office/drawing/2014/main" val="10002"/>
                  </a:ext>
                </a:extLst>
              </a:tr>
              <a:tr h="818420">
                <a:tc>
                  <a:txBody>
                    <a:bodyPr/>
                    <a:lstStyle/>
                    <a:p>
                      <a:pPr algn="l"/>
                      <a:r>
                        <a:rPr lang="da-DK" sz="1200" b="1" baseline="0" dirty="0"/>
                        <a:t>Innovation</a:t>
                      </a:r>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baseline="0" dirty="0"/>
                    </a:p>
                  </a:txBody>
                  <a:tcPr marL="68580" marR="68580" marT="34290" marB="34290" anchor="ctr"/>
                </a:tc>
                <a:tc>
                  <a:txBody>
                    <a:bodyPr/>
                    <a:lstStyle/>
                    <a:p>
                      <a:pPr marL="171450" indent="-171450">
                        <a:buFont typeface="Arial" panose="020B0604020202020204" pitchFamily="34" charset="0"/>
                        <a:buChar char="•"/>
                      </a:pPr>
                      <a:endParaRPr lang="da-DK" sz="800" dirty="0">
                        <a:solidFill>
                          <a:schemeClr val="tx1"/>
                        </a:solidFill>
                      </a:endParaRPr>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extLst>
                  <a:ext uri="{0D108BD9-81ED-4DB2-BD59-A6C34878D82A}">
                    <a16:rowId xmlns:a16="http://schemas.microsoft.com/office/drawing/2014/main" val="10003"/>
                  </a:ext>
                </a:extLst>
              </a:tr>
              <a:tr h="761315">
                <a:tc>
                  <a:txBody>
                    <a:bodyPr/>
                    <a:lstStyle/>
                    <a:p>
                      <a:pPr algn="l"/>
                      <a:r>
                        <a:rPr lang="da-DK" sz="1200" b="1" baseline="0" dirty="0"/>
                        <a:t>Organisation</a:t>
                      </a:r>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baseline="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tc>
                  <a:txBody>
                    <a:bodyPr/>
                    <a:lstStyle/>
                    <a:p>
                      <a:pPr marL="171450" indent="-171450">
                        <a:buFont typeface="Arial" panose="020B0604020202020204" pitchFamily="34" charset="0"/>
                        <a:buChar char="•"/>
                      </a:pPr>
                      <a:endParaRPr lang="da-DK" sz="800" dirty="0"/>
                    </a:p>
                  </a:txBody>
                  <a:tcPr marL="68580" marR="68580" marT="34290" marB="3429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72899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Billede 5" descr="snoopy-avia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5384" y="1826853"/>
            <a:ext cx="4899050" cy="298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ekstboks 1"/>
          <p:cNvSpPr txBox="1">
            <a:spLocks noChangeArrowheads="1"/>
          </p:cNvSpPr>
          <p:nvPr/>
        </p:nvSpPr>
        <p:spPr bwMode="auto">
          <a:xfrm>
            <a:off x="5128093" y="2310899"/>
            <a:ext cx="1708640" cy="74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8157" tIns="24076" rIns="48157" bIns="24076">
            <a:spAutoFit/>
          </a:bodyPr>
          <a:lstStyle>
            <a:lvl1pPr>
              <a:defRPr sz="4300">
                <a:solidFill>
                  <a:srgbClr val="FFFFFF"/>
                </a:solidFill>
                <a:latin typeface="Chalkduster" charset="0"/>
                <a:ea typeface="Chalkduster" charset="0"/>
                <a:cs typeface="Chalkduster" charset="0"/>
                <a:sym typeface="Chalkduster" charset="0"/>
              </a:defRPr>
            </a:lvl1pPr>
            <a:lvl2pPr marL="742950" indent="-285750">
              <a:defRPr sz="4300">
                <a:solidFill>
                  <a:srgbClr val="FFFFFF"/>
                </a:solidFill>
                <a:latin typeface="Chalkduster" charset="0"/>
                <a:ea typeface="Chalkduster" charset="0"/>
                <a:cs typeface="Chalkduster" charset="0"/>
                <a:sym typeface="Chalkduster" charset="0"/>
              </a:defRPr>
            </a:lvl2pPr>
            <a:lvl3pPr marL="1143000" indent="-228600">
              <a:defRPr sz="4300">
                <a:solidFill>
                  <a:srgbClr val="FFFFFF"/>
                </a:solidFill>
                <a:latin typeface="Chalkduster" charset="0"/>
                <a:ea typeface="Chalkduster" charset="0"/>
                <a:cs typeface="Chalkduster" charset="0"/>
                <a:sym typeface="Chalkduster" charset="0"/>
              </a:defRPr>
            </a:lvl3pPr>
            <a:lvl4pPr marL="1600200" indent="-228600">
              <a:defRPr sz="4300">
                <a:solidFill>
                  <a:srgbClr val="FFFFFF"/>
                </a:solidFill>
                <a:latin typeface="Chalkduster" charset="0"/>
                <a:ea typeface="Chalkduster" charset="0"/>
                <a:cs typeface="Chalkduster" charset="0"/>
                <a:sym typeface="Chalkduster" charset="0"/>
              </a:defRPr>
            </a:lvl4pPr>
            <a:lvl5pPr marL="2057400" indent="-228600">
              <a:defRPr sz="4300">
                <a:solidFill>
                  <a:srgbClr val="FFFFFF"/>
                </a:solidFill>
                <a:latin typeface="Chalkduster" charset="0"/>
                <a:ea typeface="Chalkduster" charset="0"/>
                <a:cs typeface="Chalkduster" charset="0"/>
                <a:sym typeface="Chalkduster" charset="0"/>
              </a:defRPr>
            </a:lvl5pPr>
            <a:lvl6pPr marL="2514600" indent="-228600" defTabSz="452438" eaLnBrk="0" fontAlgn="base" hangingPunct="0">
              <a:spcBef>
                <a:spcPct val="0"/>
              </a:spcBef>
              <a:spcAft>
                <a:spcPct val="0"/>
              </a:spcAft>
              <a:defRPr sz="4300">
                <a:solidFill>
                  <a:srgbClr val="FFFFFF"/>
                </a:solidFill>
                <a:latin typeface="Chalkduster" charset="0"/>
                <a:ea typeface="Chalkduster" charset="0"/>
                <a:cs typeface="Chalkduster" charset="0"/>
                <a:sym typeface="Chalkduster" charset="0"/>
              </a:defRPr>
            </a:lvl6pPr>
            <a:lvl7pPr marL="2971800" indent="-228600" defTabSz="452438" eaLnBrk="0" fontAlgn="base" hangingPunct="0">
              <a:spcBef>
                <a:spcPct val="0"/>
              </a:spcBef>
              <a:spcAft>
                <a:spcPct val="0"/>
              </a:spcAft>
              <a:defRPr sz="4300">
                <a:solidFill>
                  <a:srgbClr val="FFFFFF"/>
                </a:solidFill>
                <a:latin typeface="Chalkduster" charset="0"/>
                <a:ea typeface="Chalkduster" charset="0"/>
                <a:cs typeface="Chalkduster" charset="0"/>
                <a:sym typeface="Chalkduster" charset="0"/>
              </a:defRPr>
            </a:lvl7pPr>
            <a:lvl8pPr marL="3429000" indent="-228600" defTabSz="452438" eaLnBrk="0" fontAlgn="base" hangingPunct="0">
              <a:spcBef>
                <a:spcPct val="0"/>
              </a:spcBef>
              <a:spcAft>
                <a:spcPct val="0"/>
              </a:spcAft>
              <a:defRPr sz="4300">
                <a:solidFill>
                  <a:srgbClr val="FFFFFF"/>
                </a:solidFill>
                <a:latin typeface="Chalkduster" charset="0"/>
                <a:ea typeface="Chalkduster" charset="0"/>
                <a:cs typeface="Chalkduster" charset="0"/>
                <a:sym typeface="Chalkduster" charset="0"/>
              </a:defRPr>
            </a:lvl8pPr>
            <a:lvl9pPr marL="3886200" indent="-228600" defTabSz="452438" eaLnBrk="0" fontAlgn="base" hangingPunct="0">
              <a:spcBef>
                <a:spcPct val="0"/>
              </a:spcBef>
              <a:spcAft>
                <a:spcPct val="0"/>
              </a:spcAft>
              <a:defRPr sz="4300">
                <a:solidFill>
                  <a:srgbClr val="FFFFFF"/>
                </a:solidFill>
                <a:latin typeface="Chalkduster" charset="0"/>
                <a:ea typeface="Chalkduster" charset="0"/>
                <a:cs typeface="Chalkduster" charset="0"/>
                <a:sym typeface="Chalkduster" charset="0"/>
              </a:defRPr>
            </a:lvl9pPr>
          </a:lstStyle>
          <a:p>
            <a:pPr algn="ctr" eaLnBrk="1"/>
            <a:r>
              <a:rPr lang="da-DK" altLang="da-DK" sz="2267"/>
              <a:t>Take</a:t>
            </a:r>
            <a:r>
              <a:rPr lang="da-DK" altLang="da-DK" sz="2267" dirty="0"/>
              <a:t> </a:t>
            </a:r>
            <a:r>
              <a:rPr lang="da-DK" altLang="da-DK" sz="2267" dirty="0" err="1"/>
              <a:t>off</a:t>
            </a:r>
            <a:r>
              <a:rPr lang="da-DK" altLang="da-DK" sz="2267" dirty="0"/>
              <a:t>…..</a:t>
            </a:r>
          </a:p>
        </p:txBody>
      </p:sp>
    </p:spTree>
    <p:extLst>
      <p:ext uri="{BB962C8B-B14F-4D97-AF65-F5344CB8AC3E}">
        <p14:creationId xmlns:p14="http://schemas.microsoft.com/office/powerpoint/2010/main" val="50987062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frundet rektangel 2"/>
          <p:cNvSpPr/>
          <p:nvPr/>
        </p:nvSpPr>
        <p:spPr>
          <a:xfrm>
            <a:off x="601189" y="630936"/>
            <a:ext cx="7779822" cy="858675"/>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t>ØSVN Hallen</a:t>
            </a:r>
          </a:p>
          <a:p>
            <a:pPr algn="ctr"/>
            <a:r>
              <a:rPr lang="da-DK" b="1" dirty="0"/>
              <a:t>Vores Hal  </a:t>
            </a:r>
          </a:p>
          <a:p>
            <a:pPr algn="ctr"/>
            <a:r>
              <a:rPr lang="da-DK" dirty="0"/>
              <a:t>- hverdagens samlingssted for lokalområdet </a:t>
            </a:r>
          </a:p>
        </p:txBody>
      </p:sp>
      <p:sp>
        <p:nvSpPr>
          <p:cNvPr id="4" name="Afrundet rektangel 3"/>
          <p:cNvSpPr/>
          <p:nvPr/>
        </p:nvSpPr>
        <p:spPr>
          <a:xfrm>
            <a:off x="601189" y="1617268"/>
            <a:ext cx="7779822" cy="47204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chemeClr val="tx1"/>
                </a:solidFill>
              </a:rPr>
              <a:t>VISIONEN</a:t>
            </a:r>
          </a:p>
          <a:p>
            <a:pPr algn="ctr"/>
            <a:r>
              <a:rPr lang="da-DK" sz="1200" b="1" dirty="0">
                <a:solidFill>
                  <a:schemeClr val="tx1"/>
                </a:solidFill>
              </a:rPr>
              <a:t>Hvor vil vi gerne være om 5-10 år - hvis alt lykkes for os?</a:t>
            </a:r>
          </a:p>
        </p:txBody>
      </p:sp>
      <p:sp>
        <p:nvSpPr>
          <p:cNvPr id="5" name="Afrundet rektangel 4"/>
          <p:cNvSpPr/>
          <p:nvPr/>
        </p:nvSpPr>
        <p:spPr>
          <a:xfrm>
            <a:off x="601189" y="3432712"/>
            <a:ext cx="7779822" cy="47204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chemeClr val="tx1"/>
                </a:solidFill>
              </a:rPr>
              <a:t>Målsætninger vi skal arbejde for at nå</a:t>
            </a:r>
          </a:p>
        </p:txBody>
      </p:sp>
      <p:sp>
        <p:nvSpPr>
          <p:cNvPr id="6" name="Afrundet rektangel 5"/>
          <p:cNvSpPr/>
          <p:nvPr/>
        </p:nvSpPr>
        <p:spPr>
          <a:xfrm>
            <a:off x="601189" y="4419848"/>
            <a:ext cx="7779822" cy="4720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chemeClr val="tx1"/>
                </a:solidFill>
              </a:rPr>
              <a:t>Opstilling af konkrete målepunkter for hver målsætning  </a:t>
            </a:r>
          </a:p>
        </p:txBody>
      </p:sp>
      <p:sp>
        <p:nvSpPr>
          <p:cNvPr id="7" name="Afrundet rektangel 6"/>
          <p:cNvSpPr/>
          <p:nvPr/>
        </p:nvSpPr>
        <p:spPr>
          <a:xfrm>
            <a:off x="601189" y="5371358"/>
            <a:ext cx="7779822" cy="47204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chemeClr val="tx1"/>
                </a:solidFill>
              </a:rPr>
              <a:t> Konkrete Aktiviteter der bringer os i mål</a:t>
            </a:r>
          </a:p>
        </p:txBody>
      </p:sp>
      <p:sp>
        <p:nvSpPr>
          <p:cNvPr id="8" name="Afrundet rektangel 7"/>
          <p:cNvSpPr/>
          <p:nvPr/>
        </p:nvSpPr>
        <p:spPr>
          <a:xfrm>
            <a:off x="601189" y="2515342"/>
            <a:ext cx="1300348" cy="47204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chemeClr val="tx1"/>
                </a:solidFill>
              </a:rPr>
              <a:t>Økonomi</a:t>
            </a:r>
          </a:p>
        </p:txBody>
      </p:sp>
      <p:sp>
        <p:nvSpPr>
          <p:cNvPr id="9" name="Afrundet rektangel 8"/>
          <p:cNvSpPr/>
          <p:nvPr/>
        </p:nvSpPr>
        <p:spPr>
          <a:xfrm>
            <a:off x="7080663" y="2515342"/>
            <a:ext cx="1300348" cy="47204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dirty="0">
                <a:solidFill>
                  <a:schemeClr val="tx1"/>
                </a:solidFill>
              </a:rPr>
              <a:t>Innovation</a:t>
            </a:r>
          </a:p>
        </p:txBody>
      </p:sp>
      <p:sp>
        <p:nvSpPr>
          <p:cNvPr id="10" name="Afrundet rektangel 9"/>
          <p:cNvSpPr/>
          <p:nvPr/>
        </p:nvSpPr>
        <p:spPr>
          <a:xfrm>
            <a:off x="4833532" y="2510889"/>
            <a:ext cx="1448981" cy="47204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a:solidFill>
                  <a:schemeClr val="tx1"/>
                </a:solidFill>
              </a:rPr>
              <a:t>Organisering</a:t>
            </a:r>
            <a:endParaRPr lang="da-DK" b="1" dirty="0">
              <a:solidFill>
                <a:schemeClr val="tx1"/>
              </a:solidFill>
            </a:endParaRPr>
          </a:p>
        </p:txBody>
      </p:sp>
      <p:sp>
        <p:nvSpPr>
          <p:cNvPr id="11" name="Afrundet rektangel 10"/>
          <p:cNvSpPr/>
          <p:nvPr/>
        </p:nvSpPr>
        <p:spPr>
          <a:xfrm>
            <a:off x="2523238" y="2538068"/>
            <a:ext cx="1723944" cy="47204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b="1">
                <a:solidFill>
                  <a:schemeClr val="tx1"/>
                </a:solidFill>
              </a:rPr>
              <a:t>Servicestrategi</a:t>
            </a:r>
            <a:endParaRPr lang="da-DK" b="1" dirty="0">
              <a:solidFill>
                <a:schemeClr val="tx1"/>
              </a:solidFill>
            </a:endParaRPr>
          </a:p>
        </p:txBody>
      </p:sp>
      <p:sp>
        <p:nvSpPr>
          <p:cNvPr id="12" name="Nedadgående pil 11"/>
          <p:cNvSpPr/>
          <p:nvPr/>
        </p:nvSpPr>
        <p:spPr>
          <a:xfrm>
            <a:off x="1171204" y="2129391"/>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15" name="Nedadgående pil 14"/>
          <p:cNvSpPr/>
          <p:nvPr/>
        </p:nvSpPr>
        <p:spPr>
          <a:xfrm>
            <a:off x="7650677" y="3978981"/>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16" name="Nedadgående pil 15"/>
          <p:cNvSpPr/>
          <p:nvPr/>
        </p:nvSpPr>
        <p:spPr>
          <a:xfrm>
            <a:off x="5477864" y="3978981"/>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17" name="Nedadgående pil 16"/>
          <p:cNvSpPr/>
          <p:nvPr/>
        </p:nvSpPr>
        <p:spPr>
          <a:xfrm>
            <a:off x="3305051" y="3983433"/>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18" name="Nedadgående pil 17"/>
          <p:cNvSpPr/>
          <p:nvPr/>
        </p:nvSpPr>
        <p:spPr>
          <a:xfrm>
            <a:off x="1171204" y="3983433"/>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19" name="Nedadgående pil 18"/>
          <p:cNvSpPr/>
          <p:nvPr/>
        </p:nvSpPr>
        <p:spPr>
          <a:xfrm>
            <a:off x="1171204" y="3040823"/>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20" name="Nedadgående pil 19"/>
          <p:cNvSpPr/>
          <p:nvPr/>
        </p:nvSpPr>
        <p:spPr>
          <a:xfrm>
            <a:off x="3305051" y="3028950"/>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21" name="Nedadgående pil 20"/>
          <p:cNvSpPr/>
          <p:nvPr/>
        </p:nvSpPr>
        <p:spPr>
          <a:xfrm>
            <a:off x="5477864" y="3034146"/>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22" name="Nedadgående pil 21"/>
          <p:cNvSpPr/>
          <p:nvPr/>
        </p:nvSpPr>
        <p:spPr>
          <a:xfrm>
            <a:off x="7650677" y="3034146"/>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23" name="Nedadgående pil 22"/>
          <p:cNvSpPr/>
          <p:nvPr/>
        </p:nvSpPr>
        <p:spPr>
          <a:xfrm>
            <a:off x="7650677" y="2124939"/>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24" name="Nedadgående pil 23"/>
          <p:cNvSpPr/>
          <p:nvPr/>
        </p:nvSpPr>
        <p:spPr>
          <a:xfrm>
            <a:off x="5477864" y="2133099"/>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25" name="Nedadgående pil 24"/>
          <p:cNvSpPr/>
          <p:nvPr/>
        </p:nvSpPr>
        <p:spPr>
          <a:xfrm>
            <a:off x="3305051" y="2126424"/>
            <a:ext cx="160317" cy="347353"/>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28" name="Opadgående pil 27"/>
          <p:cNvSpPr/>
          <p:nvPr/>
        </p:nvSpPr>
        <p:spPr>
          <a:xfrm>
            <a:off x="1175657" y="4963885"/>
            <a:ext cx="151410" cy="335480"/>
          </a:xfrm>
          <a:prstGeom prs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29" name="Opadgående pil 28"/>
          <p:cNvSpPr/>
          <p:nvPr/>
        </p:nvSpPr>
        <p:spPr>
          <a:xfrm>
            <a:off x="7655131" y="4960914"/>
            <a:ext cx="151410" cy="335480"/>
          </a:xfrm>
          <a:prstGeom prs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30" name="Opadgående pil 29"/>
          <p:cNvSpPr/>
          <p:nvPr/>
        </p:nvSpPr>
        <p:spPr>
          <a:xfrm>
            <a:off x="5486771" y="4960915"/>
            <a:ext cx="151410" cy="335480"/>
          </a:xfrm>
          <a:prstGeom prs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
        <p:nvSpPr>
          <p:cNvPr id="31" name="Opadgående pil 30"/>
          <p:cNvSpPr/>
          <p:nvPr/>
        </p:nvSpPr>
        <p:spPr>
          <a:xfrm>
            <a:off x="3313958" y="4963885"/>
            <a:ext cx="151410" cy="335480"/>
          </a:xfrm>
          <a:prstGeom prs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b="1">
              <a:solidFill>
                <a:schemeClr val="tx1"/>
              </a:solidFill>
            </a:endParaRPr>
          </a:p>
        </p:txBody>
      </p:sp>
    </p:spTree>
    <p:extLst>
      <p:ext uri="{BB962C8B-B14F-4D97-AF65-F5344CB8AC3E}">
        <p14:creationId xmlns:p14="http://schemas.microsoft.com/office/powerpoint/2010/main" val="1209494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Visionen </a:t>
            </a:r>
          </a:p>
        </p:txBody>
      </p:sp>
      <p:sp>
        <p:nvSpPr>
          <p:cNvPr id="3" name="Pladsholder til indhold 2"/>
          <p:cNvSpPr>
            <a:spLocks noGrp="1"/>
          </p:cNvSpPr>
          <p:nvPr>
            <p:ph idx="1"/>
          </p:nvPr>
        </p:nvSpPr>
        <p:spPr/>
        <p:txBody>
          <a:bodyPr>
            <a:normAutofit/>
          </a:bodyPr>
          <a:lstStyle/>
          <a:p>
            <a:pPr marL="0" indent="0" algn="ctr">
              <a:buNone/>
            </a:pPr>
            <a:r>
              <a:rPr lang="da-DK" b="1" dirty="0"/>
              <a:t>ØSVN Hallen </a:t>
            </a:r>
          </a:p>
          <a:p>
            <a:pPr marL="0" indent="0" algn="ctr">
              <a:buNone/>
            </a:pPr>
            <a:r>
              <a:rPr lang="da-DK" b="1" dirty="0"/>
              <a:t>Vores Hal</a:t>
            </a:r>
          </a:p>
          <a:p>
            <a:pPr algn="ctr">
              <a:buFontTx/>
              <a:buChar char="-"/>
            </a:pPr>
            <a:r>
              <a:rPr lang="da-DK" dirty="0"/>
              <a:t>hverdagens samlingssted for lokalområdet </a:t>
            </a:r>
          </a:p>
          <a:p>
            <a:pPr algn="ctr">
              <a:buFontTx/>
              <a:buChar char="-"/>
            </a:pPr>
            <a:endParaRPr lang="da-DK" dirty="0"/>
          </a:p>
          <a:p>
            <a:r>
              <a:rPr lang="da-DK" sz="1800" dirty="0"/>
              <a:t>Skabe et ”fristed for området unge, hvor de kan mødes på deres egne præmisser og inspireres til aktivitet og motion</a:t>
            </a:r>
          </a:p>
          <a:p>
            <a:r>
              <a:rPr lang="da-DK" sz="1800" dirty="0"/>
              <a:t>Sørge for attraktive motionstilbud til hele familien </a:t>
            </a:r>
          </a:p>
          <a:p>
            <a:r>
              <a:rPr lang="da-DK" sz="1800" dirty="0"/>
              <a:t>Sikre integration med Øster Starup Skole, ØSVN IF og andre aktive foreninger i lokalområdet</a:t>
            </a:r>
          </a:p>
          <a:p>
            <a:r>
              <a:rPr lang="da-DK" sz="1800" dirty="0"/>
              <a:t>Skabe et attraktivt sted for selvorganiseret idræt</a:t>
            </a:r>
          </a:p>
          <a:p>
            <a:r>
              <a:rPr lang="da-DK" sz="1800" dirty="0"/>
              <a:t>Skabe rammen for inspiration og motivation til en aktiv livsholdning og fælleskab</a:t>
            </a:r>
          </a:p>
        </p:txBody>
      </p:sp>
    </p:spTree>
    <p:extLst>
      <p:ext uri="{BB962C8B-B14F-4D97-AF65-F5344CB8AC3E}">
        <p14:creationId xmlns:p14="http://schemas.microsoft.com/office/powerpoint/2010/main" val="31730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frundet rektangel 5"/>
          <p:cNvSpPr/>
          <p:nvPr/>
        </p:nvSpPr>
        <p:spPr>
          <a:xfrm>
            <a:off x="107639" y="2896195"/>
            <a:ext cx="1901537" cy="14020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350" dirty="0"/>
              <a:t>ØSVN Hallen </a:t>
            </a:r>
          </a:p>
          <a:p>
            <a:pPr algn="ctr"/>
            <a:r>
              <a:rPr lang="da-DK" sz="1350" dirty="0"/>
              <a:t>- Hverdagens samlingssted for lokalområdet  </a:t>
            </a:r>
          </a:p>
        </p:txBody>
      </p:sp>
      <p:sp>
        <p:nvSpPr>
          <p:cNvPr id="19" name="Afrundet rektangel 18"/>
          <p:cNvSpPr/>
          <p:nvPr/>
        </p:nvSpPr>
        <p:spPr>
          <a:xfrm>
            <a:off x="2667659" y="3256336"/>
            <a:ext cx="2492365" cy="98805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50" b="1" u="sng" dirty="0">
                <a:solidFill>
                  <a:schemeClr val="tx1"/>
                </a:solidFill>
              </a:rPr>
              <a:t>Organisering</a:t>
            </a:r>
          </a:p>
          <a:p>
            <a:pPr algn="ctr"/>
            <a:r>
              <a:rPr lang="da-DK" sz="1050" b="1" u="sng" dirty="0">
                <a:solidFill>
                  <a:schemeClr val="tx1"/>
                </a:solidFill>
              </a:rPr>
              <a:t>Frivillige og medarbejdere</a:t>
            </a:r>
            <a:endParaRPr lang="da-DK" sz="1050" dirty="0">
              <a:solidFill>
                <a:schemeClr val="tx1"/>
              </a:solidFill>
            </a:endParaRPr>
          </a:p>
          <a:p>
            <a:pPr algn="ctr"/>
            <a:r>
              <a:rPr lang="da-DK" sz="1050" dirty="0">
                <a:solidFill>
                  <a:schemeClr val="tx1"/>
                </a:solidFill>
              </a:rPr>
              <a:t>For at nå vores vision; hvordan udnytter vi så bedst muligt vores interne ressourcer bedst muligt til forandring og udvikling?</a:t>
            </a:r>
          </a:p>
        </p:txBody>
      </p:sp>
      <p:sp>
        <p:nvSpPr>
          <p:cNvPr id="20" name="Afrundet rektangel 19"/>
          <p:cNvSpPr/>
          <p:nvPr/>
        </p:nvSpPr>
        <p:spPr>
          <a:xfrm>
            <a:off x="2636251" y="709692"/>
            <a:ext cx="2555180" cy="119659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50" b="1" u="sng" dirty="0">
                <a:solidFill>
                  <a:schemeClr val="tx1"/>
                </a:solidFill>
              </a:rPr>
              <a:t>Økonomisk perspektiv</a:t>
            </a:r>
            <a:endParaRPr lang="da-DK" sz="1050" dirty="0">
              <a:solidFill>
                <a:schemeClr val="tx1"/>
              </a:solidFill>
            </a:endParaRPr>
          </a:p>
          <a:p>
            <a:pPr algn="ctr"/>
            <a:r>
              <a:rPr lang="da-DK" sz="1050" dirty="0">
                <a:solidFill>
                  <a:schemeClr val="tx1"/>
                </a:solidFill>
              </a:rPr>
              <a:t>For at opnå økonomisk succes; hvordan agerer vi så i forhold til vores brugere / medlemmer?</a:t>
            </a:r>
          </a:p>
          <a:p>
            <a:pPr algn="ctr"/>
            <a:r>
              <a:rPr lang="da-DK" sz="1050" dirty="0">
                <a:solidFill>
                  <a:schemeClr val="tx1"/>
                </a:solidFill>
              </a:rPr>
              <a:t>Indtægtskilder? </a:t>
            </a:r>
          </a:p>
          <a:p>
            <a:pPr algn="ctr"/>
            <a:r>
              <a:rPr lang="da-DK" sz="1050" dirty="0">
                <a:solidFill>
                  <a:schemeClr val="tx1"/>
                </a:solidFill>
              </a:rPr>
              <a:t>Besparelser / omprioriteringer </a:t>
            </a:r>
          </a:p>
          <a:p>
            <a:pPr algn="ctr"/>
            <a:r>
              <a:rPr lang="da-DK" sz="1050" dirty="0">
                <a:solidFill>
                  <a:schemeClr val="tx1"/>
                </a:solidFill>
              </a:rPr>
              <a:t>Hvad skal lykkes  i forhold til økonomi?</a:t>
            </a:r>
          </a:p>
        </p:txBody>
      </p:sp>
      <p:sp>
        <p:nvSpPr>
          <p:cNvPr id="21" name="Afrundet rektangel 20"/>
          <p:cNvSpPr/>
          <p:nvPr/>
        </p:nvSpPr>
        <p:spPr>
          <a:xfrm>
            <a:off x="2673649" y="4508467"/>
            <a:ext cx="2503677" cy="100931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50" b="1" u="sng" dirty="0">
                <a:solidFill>
                  <a:schemeClr val="tx1"/>
                </a:solidFill>
              </a:rPr>
              <a:t>Innovation </a:t>
            </a:r>
            <a:endParaRPr lang="da-DK" sz="1050" dirty="0">
              <a:solidFill>
                <a:schemeClr val="tx1"/>
              </a:solidFill>
            </a:endParaRPr>
          </a:p>
          <a:p>
            <a:pPr algn="ctr"/>
            <a:r>
              <a:rPr lang="da-DK" sz="1050" dirty="0">
                <a:solidFill>
                  <a:schemeClr val="tx1"/>
                </a:solidFill>
              </a:rPr>
              <a:t>For at nå vores vision; hvilke nye initiativer skal vi have sat i søen</a:t>
            </a:r>
          </a:p>
        </p:txBody>
      </p:sp>
      <p:sp>
        <p:nvSpPr>
          <p:cNvPr id="22" name="Afrundet rektangel 21"/>
          <p:cNvSpPr/>
          <p:nvPr/>
        </p:nvSpPr>
        <p:spPr>
          <a:xfrm>
            <a:off x="2654151" y="2173610"/>
            <a:ext cx="2478144" cy="81539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050" b="1" u="sng" dirty="0">
                <a:solidFill>
                  <a:schemeClr val="tx1"/>
                </a:solidFill>
              </a:rPr>
              <a:t>Service strategi  </a:t>
            </a:r>
          </a:p>
          <a:p>
            <a:pPr algn="ctr"/>
            <a:r>
              <a:rPr lang="da-DK" sz="1050" dirty="0">
                <a:solidFill>
                  <a:schemeClr val="tx1"/>
                </a:solidFill>
              </a:rPr>
              <a:t>For at tilfredsstille vores brugeres og medlemmers ønsker og behov; hvilke processer skal vi så arbejde på?</a:t>
            </a:r>
          </a:p>
          <a:p>
            <a:pPr algn="ctr"/>
            <a:r>
              <a:rPr lang="da-DK" sz="1050" dirty="0">
                <a:solidFill>
                  <a:schemeClr val="tx1"/>
                </a:solidFill>
              </a:rPr>
              <a:t>Hvilken service skal vi yde? </a:t>
            </a:r>
          </a:p>
        </p:txBody>
      </p:sp>
      <p:sp>
        <p:nvSpPr>
          <p:cNvPr id="25" name="Højrepil 24"/>
          <p:cNvSpPr/>
          <p:nvPr/>
        </p:nvSpPr>
        <p:spPr>
          <a:xfrm rot="17920823">
            <a:off x="1530760" y="2223888"/>
            <a:ext cx="1608009" cy="121587"/>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13" name="Afrundet rektangel 12"/>
          <p:cNvSpPr/>
          <p:nvPr/>
        </p:nvSpPr>
        <p:spPr>
          <a:xfrm>
            <a:off x="5408398" y="621735"/>
            <a:ext cx="3561797" cy="1077857"/>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buFont typeface="Arial" panose="020B0604020202020204" pitchFamily="34" charset="0"/>
              <a:buChar char="•"/>
            </a:pPr>
            <a:r>
              <a:rPr lang="da-DK" sz="1000" dirty="0">
                <a:solidFill>
                  <a:schemeClr val="bg1"/>
                </a:solidFill>
              </a:rPr>
              <a:t>En større grad af egen indtjening til hallen så der kan findes ressourcer til aktiviteter og evt. bemanding f.eks. via fitness</a:t>
            </a:r>
          </a:p>
          <a:p>
            <a:pPr marL="128588" indent="-128588">
              <a:buFont typeface="Arial" panose="020B0604020202020204" pitchFamily="34" charset="0"/>
              <a:buChar char="•"/>
            </a:pPr>
            <a:r>
              <a:rPr lang="da-DK" sz="1000" dirty="0">
                <a:solidFill>
                  <a:schemeClr val="bg1"/>
                </a:solidFill>
              </a:rPr>
              <a:t>Kontingent til hallen fra borgerne i lokalsamfundet til selve hallen til understøttelse af udvikling</a:t>
            </a:r>
            <a:endParaRPr lang="da-DK" sz="1000" dirty="0">
              <a:solidFill>
                <a:schemeClr val="tx1"/>
              </a:solidFill>
            </a:endParaRPr>
          </a:p>
        </p:txBody>
      </p:sp>
      <p:sp>
        <p:nvSpPr>
          <p:cNvPr id="14" name="Afrundet rektangel 13"/>
          <p:cNvSpPr/>
          <p:nvPr/>
        </p:nvSpPr>
        <p:spPr>
          <a:xfrm>
            <a:off x="5422753" y="1801574"/>
            <a:ext cx="3561797" cy="147601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buFont typeface="Arial" panose="020B0604020202020204" pitchFamily="34" charset="0"/>
              <a:buChar char="•"/>
            </a:pPr>
            <a:r>
              <a:rPr lang="da-DK" sz="1000" dirty="0">
                <a:solidFill>
                  <a:schemeClr val="bg1"/>
                </a:solidFill>
              </a:rPr>
              <a:t>Brugerne skal have mere fleksibel adgang til hallen i ledige timer </a:t>
            </a:r>
          </a:p>
          <a:p>
            <a:pPr marL="128588" indent="-128588">
              <a:buFont typeface="Arial" panose="020B0604020202020204" pitchFamily="34" charset="0"/>
              <a:buChar char="•"/>
            </a:pPr>
            <a:r>
              <a:rPr lang="da-DK" sz="1000" dirty="0">
                <a:solidFill>
                  <a:schemeClr val="bg1"/>
                </a:solidFill>
              </a:rPr>
              <a:t>Caféen skal være mere Café </a:t>
            </a:r>
            <a:r>
              <a:rPr lang="mr-IN" sz="1000" dirty="0">
                <a:solidFill>
                  <a:schemeClr val="bg1"/>
                </a:solidFill>
              </a:rPr>
              <a:t>–</a:t>
            </a:r>
            <a:r>
              <a:rPr lang="da-DK" sz="1000" dirty="0">
                <a:solidFill>
                  <a:schemeClr val="bg1"/>
                </a:solidFill>
              </a:rPr>
              <a:t> fællesspisning og mad ud af huset</a:t>
            </a:r>
          </a:p>
          <a:p>
            <a:pPr marL="128588" indent="-128588">
              <a:buFont typeface="Arial" panose="020B0604020202020204" pitchFamily="34" charset="0"/>
              <a:buChar char="•"/>
            </a:pPr>
            <a:r>
              <a:rPr lang="da-DK" sz="1000" dirty="0">
                <a:solidFill>
                  <a:schemeClr val="bg1"/>
                </a:solidFill>
              </a:rPr>
              <a:t>De unges skal have adgang til hallen i eftermiddagstimer</a:t>
            </a:r>
          </a:p>
          <a:p>
            <a:pPr marL="128588" indent="-128588">
              <a:buFont typeface="Arial" panose="020B0604020202020204" pitchFamily="34" charset="0"/>
              <a:buChar char="•"/>
            </a:pPr>
            <a:r>
              <a:rPr lang="da-DK" sz="1000" dirty="0">
                <a:solidFill>
                  <a:schemeClr val="bg1"/>
                </a:solidFill>
              </a:rPr>
              <a:t>Der skal indføres elektronisk adgang til hallen  </a:t>
            </a:r>
          </a:p>
          <a:p>
            <a:pPr marL="128588" indent="-128588">
              <a:buFont typeface="Arial" panose="020B0604020202020204" pitchFamily="34" charset="0"/>
              <a:buChar char="•"/>
            </a:pPr>
            <a:r>
              <a:rPr lang="da-DK" sz="1000" dirty="0">
                <a:solidFill>
                  <a:schemeClr val="bg1"/>
                </a:solidFill>
              </a:rPr>
              <a:t>Flere kulturelle og idrætslige aktiviteter målrettet voksne</a:t>
            </a:r>
          </a:p>
          <a:p>
            <a:pPr marL="128588" indent="-128588">
              <a:buFont typeface="Arial" panose="020B0604020202020204" pitchFamily="34" charset="0"/>
              <a:buChar char="•"/>
            </a:pPr>
            <a:r>
              <a:rPr lang="da-DK" sz="1000" dirty="0">
                <a:solidFill>
                  <a:schemeClr val="bg1"/>
                </a:solidFill>
              </a:rPr>
              <a:t>Flere aktiviteter målrettet unge </a:t>
            </a:r>
          </a:p>
          <a:p>
            <a:pPr marL="128588" indent="-128588">
              <a:buFont typeface="Arial" panose="020B0604020202020204" pitchFamily="34" charset="0"/>
              <a:buChar char="•"/>
            </a:pPr>
            <a:r>
              <a:rPr lang="da-DK" sz="1000" dirty="0">
                <a:solidFill>
                  <a:schemeClr val="bg1"/>
                </a:solidFill>
              </a:rPr>
              <a:t>Flere aktiviteter målrettet familier </a:t>
            </a:r>
          </a:p>
        </p:txBody>
      </p:sp>
      <p:sp>
        <p:nvSpPr>
          <p:cNvPr id="15" name="Afrundet rektangel 14"/>
          <p:cNvSpPr/>
          <p:nvPr/>
        </p:nvSpPr>
        <p:spPr>
          <a:xfrm>
            <a:off x="5422753" y="3416703"/>
            <a:ext cx="3533088" cy="1143325"/>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buFont typeface="Arial" panose="020B0604020202020204" pitchFamily="34" charset="0"/>
              <a:buChar char="•"/>
            </a:pPr>
            <a:r>
              <a:rPr lang="da-DK" sz="1000" dirty="0">
                <a:solidFill>
                  <a:schemeClr val="bg1"/>
                </a:solidFill>
              </a:rPr>
              <a:t>En større involvering af hallen  i udvikling og organisering af aktiviteter i samarbejde med foreningerne </a:t>
            </a:r>
          </a:p>
          <a:p>
            <a:pPr marL="128588" indent="-128588">
              <a:buFont typeface="Arial" panose="020B0604020202020204" pitchFamily="34" charset="0"/>
              <a:buChar char="•"/>
            </a:pPr>
            <a:r>
              <a:rPr lang="da-DK" sz="1000" dirty="0">
                <a:solidFill>
                  <a:schemeClr val="bg1"/>
                </a:solidFill>
              </a:rPr>
              <a:t>Nye medarbejdere, som kan understøtte aktiviteter </a:t>
            </a:r>
          </a:p>
          <a:p>
            <a:pPr marL="128588" indent="-128588">
              <a:buFont typeface="Arial" panose="020B0604020202020204" pitchFamily="34" charset="0"/>
              <a:buChar char="•"/>
            </a:pPr>
            <a:r>
              <a:rPr lang="da-DK" sz="1000" dirty="0">
                <a:solidFill>
                  <a:schemeClr val="bg1"/>
                </a:solidFill>
              </a:rPr>
              <a:t>Medarbejdere kan udbyde aktiviteter sammen med eller ved siden af foreningen</a:t>
            </a:r>
          </a:p>
          <a:p>
            <a:pPr marL="128588" indent="-128588">
              <a:buFont typeface="Arial" panose="020B0604020202020204" pitchFamily="34" charset="0"/>
              <a:buChar char="•"/>
            </a:pPr>
            <a:r>
              <a:rPr lang="da-DK" sz="1000" dirty="0">
                <a:solidFill>
                  <a:schemeClr val="bg1"/>
                </a:solidFill>
              </a:rPr>
              <a:t>Der skal findes flere ansvarlige projektledere til at stå for organisering af projekter og aktiviteter</a:t>
            </a:r>
          </a:p>
        </p:txBody>
      </p:sp>
      <p:sp>
        <p:nvSpPr>
          <p:cNvPr id="16" name="Afrundet rektangel 15"/>
          <p:cNvSpPr/>
          <p:nvPr/>
        </p:nvSpPr>
        <p:spPr>
          <a:xfrm>
            <a:off x="5437108" y="4644120"/>
            <a:ext cx="3561797" cy="134279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defTabSz="685800">
              <a:buFont typeface="Arial" charset="0"/>
              <a:buChar char="•"/>
              <a:defRPr/>
            </a:pPr>
            <a:r>
              <a:rPr lang="da-DK" sz="1000" dirty="0">
                <a:solidFill>
                  <a:schemeClr val="bg1"/>
                </a:solidFill>
              </a:rPr>
              <a:t>Etablere et Fitness  Center </a:t>
            </a:r>
          </a:p>
          <a:p>
            <a:pPr marL="171450" indent="-171450" defTabSz="685800">
              <a:buFont typeface="Arial" charset="0"/>
              <a:buChar char="•"/>
              <a:defRPr/>
            </a:pPr>
            <a:r>
              <a:rPr lang="da-DK" sz="1000" dirty="0">
                <a:solidFill>
                  <a:schemeClr val="bg1"/>
                </a:solidFill>
              </a:rPr>
              <a:t>Udvide Fitnesslokalet med depotrummet og finde plads til</a:t>
            </a:r>
          </a:p>
          <a:p>
            <a:pPr marL="171450" indent="-171450" defTabSz="685800">
              <a:buFont typeface="Arial" charset="0"/>
              <a:buChar char="•"/>
              <a:defRPr/>
            </a:pPr>
            <a:r>
              <a:rPr lang="da-DK" sz="1000" dirty="0">
                <a:solidFill>
                  <a:schemeClr val="bg1"/>
                </a:solidFill>
              </a:rPr>
              <a:t>nyt depot</a:t>
            </a:r>
          </a:p>
          <a:p>
            <a:pPr marL="171450" indent="-171450" defTabSz="685800">
              <a:buFont typeface="Arial" charset="0"/>
              <a:buChar char="•"/>
              <a:defRPr/>
            </a:pPr>
            <a:r>
              <a:rPr lang="da-DK" sz="1000" dirty="0">
                <a:solidFill>
                  <a:schemeClr val="bg1"/>
                </a:solidFill>
              </a:rPr>
              <a:t>Etablere fleksibelt aktivitetslokale</a:t>
            </a:r>
          </a:p>
          <a:p>
            <a:pPr marL="171450" indent="-171450" defTabSz="685800">
              <a:buFont typeface="Arial" charset="0"/>
              <a:buChar char="•"/>
              <a:defRPr/>
            </a:pPr>
            <a:r>
              <a:rPr lang="da-DK" sz="1000" dirty="0">
                <a:solidFill>
                  <a:schemeClr val="bg1"/>
                </a:solidFill>
              </a:rPr>
              <a:t>Etablere Udendørs arealer integreres med  indendørs faciliteter </a:t>
            </a:r>
          </a:p>
          <a:p>
            <a:pPr marL="171450" indent="-171450" defTabSz="685800">
              <a:buFont typeface="Arial" charset="0"/>
              <a:buChar char="•"/>
              <a:defRPr/>
            </a:pPr>
            <a:r>
              <a:rPr lang="da-DK" sz="1000" dirty="0">
                <a:solidFill>
                  <a:schemeClr val="bg1"/>
                </a:solidFill>
              </a:rPr>
              <a:t>Ny hjemmeside med booking muligheder</a:t>
            </a:r>
          </a:p>
        </p:txBody>
      </p:sp>
      <p:sp>
        <p:nvSpPr>
          <p:cNvPr id="3" name="Højrepil 2"/>
          <p:cNvSpPr/>
          <p:nvPr/>
        </p:nvSpPr>
        <p:spPr>
          <a:xfrm>
            <a:off x="5180814" y="1032825"/>
            <a:ext cx="200396" cy="3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6" name="Afrundet rektangel 25"/>
          <p:cNvSpPr/>
          <p:nvPr/>
        </p:nvSpPr>
        <p:spPr>
          <a:xfrm>
            <a:off x="105547" y="1032825"/>
            <a:ext cx="1901537" cy="10509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350" dirty="0"/>
              <a:t>De 4 strategiske udviklingsområder</a:t>
            </a:r>
          </a:p>
          <a:p>
            <a:pPr algn="ctr"/>
            <a:r>
              <a:rPr lang="da-DK" sz="1350" dirty="0"/>
              <a:t>og deres</a:t>
            </a:r>
          </a:p>
          <a:p>
            <a:pPr algn="ctr"/>
            <a:r>
              <a:rPr lang="da-DK" sz="1350" dirty="0"/>
              <a:t>Målsætninger </a:t>
            </a:r>
          </a:p>
        </p:txBody>
      </p:sp>
      <p:sp>
        <p:nvSpPr>
          <p:cNvPr id="18" name="Højrepil 17"/>
          <p:cNvSpPr/>
          <p:nvPr/>
        </p:nvSpPr>
        <p:spPr>
          <a:xfrm>
            <a:off x="5177326" y="2348229"/>
            <a:ext cx="200396" cy="3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7" name="Højrepil 26"/>
          <p:cNvSpPr/>
          <p:nvPr/>
        </p:nvSpPr>
        <p:spPr>
          <a:xfrm>
            <a:off x="5198883" y="3526738"/>
            <a:ext cx="200396" cy="3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8" name="Højrepil 27"/>
          <p:cNvSpPr/>
          <p:nvPr/>
        </p:nvSpPr>
        <p:spPr>
          <a:xfrm>
            <a:off x="5179562" y="5080465"/>
            <a:ext cx="200396" cy="34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9" name="Højrepil 28"/>
          <p:cNvSpPr/>
          <p:nvPr/>
        </p:nvSpPr>
        <p:spPr>
          <a:xfrm rot="18760544">
            <a:off x="1817217" y="2894252"/>
            <a:ext cx="1026803" cy="14146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30" name="Højrepil 29"/>
          <p:cNvSpPr/>
          <p:nvPr/>
        </p:nvSpPr>
        <p:spPr>
          <a:xfrm>
            <a:off x="1972600" y="3573324"/>
            <a:ext cx="688259" cy="128699"/>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31" name="Højrepil 30"/>
          <p:cNvSpPr/>
          <p:nvPr/>
        </p:nvSpPr>
        <p:spPr>
          <a:xfrm rot="2176151">
            <a:off x="1905265" y="4093364"/>
            <a:ext cx="952396" cy="11753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a:p>
        </p:txBody>
      </p:sp>
      <p:sp>
        <p:nvSpPr>
          <p:cNvPr id="24" name="Tekstfelt 23"/>
          <p:cNvSpPr txBox="1"/>
          <p:nvPr/>
        </p:nvSpPr>
        <p:spPr>
          <a:xfrm>
            <a:off x="2636251" y="142875"/>
            <a:ext cx="2496044" cy="369332"/>
          </a:xfrm>
          <a:prstGeom prst="rect">
            <a:avLst/>
          </a:prstGeom>
          <a:noFill/>
        </p:spPr>
        <p:txBody>
          <a:bodyPr wrap="square" rtlCol="0">
            <a:spAutoFit/>
          </a:bodyPr>
          <a:lstStyle/>
          <a:p>
            <a:pPr algn="ctr"/>
            <a:r>
              <a:rPr lang="da-DK" dirty="0">
                <a:solidFill>
                  <a:schemeClr val="accent6">
                    <a:lumMod val="75000"/>
                  </a:schemeClr>
                </a:solidFill>
              </a:rPr>
              <a:t>Fokusområder</a:t>
            </a:r>
          </a:p>
        </p:txBody>
      </p:sp>
      <p:sp>
        <p:nvSpPr>
          <p:cNvPr id="32" name="Tekstfelt 31"/>
          <p:cNvSpPr txBox="1"/>
          <p:nvPr/>
        </p:nvSpPr>
        <p:spPr>
          <a:xfrm>
            <a:off x="5029200" y="142875"/>
            <a:ext cx="3241583" cy="369332"/>
          </a:xfrm>
          <a:prstGeom prst="rect">
            <a:avLst/>
          </a:prstGeom>
          <a:noFill/>
        </p:spPr>
        <p:txBody>
          <a:bodyPr wrap="square" rtlCol="0">
            <a:spAutoFit/>
          </a:bodyPr>
          <a:lstStyle/>
          <a:p>
            <a:pPr algn="ctr"/>
            <a:r>
              <a:rPr lang="da-DK">
                <a:solidFill>
                  <a:schemeClr val="accent6">
                    <a:lumMod val="75000"/>
                  </a:schemeClr>
                </a:solidFill>
              </a:rPr>
              <a:t>Overordnede Målsætninger</a:t>
            </a:r>
            <a:endParaRPr lang="da-DK" dirty="0">
              <a:solidFill>
                <a:schemeClr val="accent6">
                  <a:lumMod val="75000"/>
                </a:schemeClr>
              </a:solidFill>
            </a:endParaRPr>
          </a:p>
        </p:txBody>
      </p:sp>
    </p:spTree>
    <p:extLst>
      <p:ext uri="{BB962C8B-B14F-4D97-AF65-F5344CB8AC3E}">
        <p14:creationId xmlns:p14="http://schemas.microsoft.com/office/powerpoint/2010/main" val="3888570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Strategi for realisering af visionen</a:t>
            </a:r>
          </a:p>
        </p:txBody>
      </p:sp>
      <p:sp>
        <p:nvSpPr>
          <p:cNvPr id="3" name="Pladsholder til indhold 2"/>
          <p:cNvSpPr>
            <a:spLocks noGrp="1"/>
          </p:cNvSpPr>
          <p:nvPr>
            <p:ph idx="1"/>
          </p:nvPr>
        </p:nvSpPr>
        <p:spPr/>
        <p:txBody>
          <a:bodyPr>
            <a:normAutofit/>
          </a:bodyPr>
          <a:lstStyle/>
          <a:p>
            <a:r>
              <a:rPr lang="da-DK" sz="1800" dirty="0"/>
              <a:t>Det er kun muligt at skabe den ønskede udvikling hvis mange personer byder ind på den samlede udvikling. </a:t>
            </a:r>
          </a:p>
          <a:p>
            <a:r>
              <a:rPr lang="da-DK" sz="1800" dirty="0"/>
              <a:t>Derfor er der formuleret en række delprojekter, som alle understøtter den ønskede udvikling i retning af den overordnede vision </a:t>
            </a:r>
          </a:p>
          <a:p>
            <a:r>
              <a:rPr lang="da-DK" sz="1800" dirty="0"/>
              <a:t>Hvert projekt kan stå alene og gennemføres uafhængigt af de øvrige projekter </a:t>
            </a:r>
            <a:r>
              <a:rPr lang="mr-IN" sz="1800" dirty="0"/>
              <a:t>–</a:t>
            </a:r>
            <a:r>
              <a:rPr lang="da-DK" sz="1800" dirty="0"/>
              <a:t> bortset fra optimeringen af bygningsmassen </a:t>
            </a:r>
          </a:p>
          <a:p>
            <a:r>
              <a:rPr lang="da-DK" sz="1800" dirty="0"/>
              <a:t>Bestyrelsen søger derfor en række projektledere og ildsjæle, som har lyst og energi til at påtage sig det selvstændige ansvar for udviklingen af ét af følgende projekter</a:t>
            </a:r>
          </a:p>
          <a:p>
            <a:r>
              <a:rPr lang="da-DK" sz="1800" dirty="0"/>
              <a:t>De projektledere som påtager sig opgaven med at løfte et konkret udviklingsområde, får meget frie hænder til selv at formulere mål, rammer og aktiviteter for deres område</a:t>
            </a:r>
          </a:p>
          <a:p>
            <a:r>
              <a:rPr lang="da-DK" sz="1800" dirty="0"/>
              <a:t>I det følgende præsenteres de opstillede delprojekter</a:t>
            </a:r>
          </a:p>
        </p:txBody>
      </p:sp>
    </p:spTree>
    <p:extLst>
      <p:ext uri="{BB962C8B-B14F-4D97-AF65-F5344CB8AC3E}">
        <p14:creationId xmlns:p14="http://schemas.microsoft.com/office/powerpoint/2010/main" val="173062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noFill/>
          <a:ln>
            <a:noFill/>
          </a:ln>
        </p:spPr>
        <p:style>
          <a:lnRef idx="3">
            <a:schemeClr val="lt1"/>
          </a:lnRef>
          <a:fillRef idx="1">
            <a:schemeClr val="accent1"/>
          </a:fillRef>
          <a:effectRef idx="1">
            <a:schemeClr val="accent1"/>
          </a:effectRef>
          <a:fontRef idx="minor">
            <a:schemeClr val="lt1"/>
          </a:fontRef>
        </p:style>
        <p:txBody>
          <a:bodyPr/>
          <a:lstStyle/>
          <a:p>
            <a:r>
              <a:rPr lang="da-DK" dirty="0">
                <a:solidFill>
                  <a:schemeClr val="accent6">
                    <a:lumMod val="75000"/>
                  </a:schemeClr>
                </a:solidFill>
              </a:rPr>
              <a:t>Målsætning med SMARTE mål</a:t>
            </a:r>
          </a:p>
        </p:txBody>
      </p:sp>
      <p:graphicFrame>
        <p:nvGraphicFramePr>
          <p:cNvPr id="4" name="Tabel 3"/>
          <p:cNvGraphicFramePr>
            <a:graphicFrameLocks noGrp="1"/>
          </p:cNvGraphicFramePr>
          <p:nvPr>
            <p:extLst>
              <p:ext uri="{D42A27DB-BD31-4B8C-83A1-F6EECF244321}">
                <p14:modId xmlns:p14="http://schemas.microsoft.com/office/powerpoint/2010/main" val="952980337"/>
              </p:ext>
            </p:extLst>
          </p:nvPr>
        </p:nvGraphicFramePr>
        <p:xfrm>
          <a:off x="547444" y="2774966"/>
          <a:ext cx="7828344" cy="2885440"/>
        </p:xfrm>
        <a:graphic>
          <a:graphicData uri="http://schemas.openxmlformats.org/drawingml/2006/table">
            <a:tbl>
              <a:tblPr firstRow="1" bandRow="1">
                <a:tableStyleId>{5C22544A-7EE6-4342-B048-85BDC9FD1C3A}</a:tableStyleId>
              </a:tblPr>
              <a:tblGrid>
                <a:gridCol w="2515565">
                  <a:extLst>
                    <a:ext uri="{9D8B030D-6E8A-4147-A177-3AD203B41FA5}">
                      <a16:colId xmlns:a16="http://schemas.microsoft.com/office/drawing/2014/main" val="20000"/>
                    </a:ext>
                  </a:extLst>
                </a:gridCol>
                <a:gridCol w="5312779">
                  <a:extLst>
                    <a:ext uri="{9D8B030D-6E8A-4147-A177-3AD203B41FA5}">
                      <a16:colId xmlns:a16="http://schemas.microsoft.com/office/drawing/2014/main" val="20001"/>
                    </a:ext>
                  </a:extLst>
                </a:gridCol>
              </a:tblGrid>
              <a:tr h="370840">
                <a:tc gridSpan="2">
                  <a:txBody>
                    <a:bodyPr/>
                    <a:lstStyle/>
                    <a:p>
                      <a:r>
                        <a:rPr lang="da-DK" dirty="0">
                          <a:solidFill>
                            <a:schemeClr val="bg1"/>
                          </a:solidFill>
                        </a:rPr>
                        <a:t>Formuleringen</a:t>
                      </a:r>
                      <a:r>
                        <a:rPr lang="da-DK" baseline="0" dirty="0">
                          <a:solidFill>
                            <a:schemeClr val="bg1"/>
                          </a:solidFill>
                        </a:rPr>
                        <a:t> af  konkrete mål,  som kan omsættes til handlinger bør baseres på principperne for smarte  mål </a:t>
                      </a:r>
                      <a:endParaRPr lang="da-DK" dirty="0">
                        <a:solidFill>
                          <a:schemeClr val="bg1"/>
                        </a:solidFill>
                      </a:endParaRPr>
                    </a:p>
                  </a:txBody>
                  <a:tcPr/>
                </a:tc>
                <a:tc hMerge="1">
                  <a:txBody>
                    <a:bodyPr/>
                    <a:lstStyle/>
                    <a:p>
                      <a:endParaRPr lang="da-DK" dirty="0"/>
                    </a:p>
                  </a:txBody>
                  <a:tcPr/>
                </a:tc>
                <a:extLst>
                  <a:ext uri="{0D108BD9-81ED-4DB2-BD59-A6C34878D82A}">
                    <a16:rowId xmlns:a16="http://schemas.microsoft.com/office/drawing/2014/main" val="10000"/>
                  </a:ext>
                </a:extLst>
              </a:tr>
              <a:tr h="370840">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a-DK" sz="1800" b="1" dirty="0">
                          <a:solidFill>
                            <a:schemeClr val="accent6">
                              <a:lumMod val="75000"/>
                            </a:schemeClr>
                          </a:solidFill>
                        </a:rPr>
                        <a:t>S</a:t>
                      </a:r>
                      <a:r>
                        <a:rPr lang="da-DK" sz="1800" dirty="0">
                          <a:solidFill>
                            <a:schemeClr val="accent6">
                              <a:lumMod val="75000"/>
                            </a:schemeClr>
                          </a:solidFill>
                        </a:rPr>
                        <a:t>pecifikke</a:t>
                      </a:r>
                    </a:p>
                  </a:txBody>
                  <a:tcPr/>
                </a:tc>
                <a:tc>
                  <a:txBody>
                    <a:bodyPr/>
                    <a:lstStyle/>
                    <a:p>
                      <a:r>
                        <a:rPr lang="da-DK" dirty="0">
                          <a:solidFill>
                            <a:schemeClr val="accent6">
                              <a:lumMod val="75000"/>
                            </a:schemeClr>
                          </a:solidFill>
                        </a:rPr>
                        <a:t>Målen</a:t>
                      </a:r>
                      <a:r>
                        <a:rPr lang="da-DK" baseline="0" dirty="0">
                          <a:solidFill>
                            <a:schemeClr val="accent6">
                              <a:lumMod val="75000"/>
                            </a:schemeClr>
                          </a:solidFill>
                        </a:rPr>
                        <a:t>e skal være specifikke så der ikke er tvivl om deres indhold og formål</a:t>
                      </a:r>
                      <a:endParaRPr lang="da-DK" dirty="0">
                        <a:solidFill>
                          <a:schemeClr val="accent6">
                            <a:lumMod val="75000"/>
                          </a:schemeClr>
                        </a:solidFill>
                      </a:endParaRPr>
                    </a:p>
                  </a:txBody>
                  <a:tcPr/>
                </a:tc>
                <a:extLst>
                  <a:ext uri="{0D108BD9-81ED-4DB2-BD59-A6C34878D82A}">
                    <a16:rowId xmlns:a16="http://schemas.microsoft.com/office/drawing/2014/main" val="10001"/>
                  </a:ext>
                </a:extLst>
              </a:tr>
              <a:tr h="370840">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a-DK" sz="1800" b="1" dirty="0">
                          <a:solidFill>
                            <a:schemeClr val="accent6">
                              <a:lumMod val="75000"/>
                            </a:schemeClr>
                          </a:solidFill>
                        </a:rPr>
                        <a:t>M</a:t>
                      </a:r>
                      <a:r>
                        <a:rPr lang="da-DK" sz="1800" dirty="0">
                          <a:solidFill>
                            <a:schemeClr val="accent6">
                              <a:lumMod val="75000"/>
                            </a:schemeClr>
                          </a:solidFill>
                        </a:rPr>
                        <a:t>ålbare</a:t>
                      </a:r>
                    </a:p>
                  </a:txBody>
                  <a:tcPr/>
                </a:tc>
                <a:tc>
                  <a:txBody>
                    <a:bodyPr/>
                    <a:lstStyle/>
                    <a:p>
                      <a:r>
                        <a:rPr lang="da-DK" dirty="0">
                          <a:solidFill>
                            <a:schemeClr val="accent6">
                              <a:lumMod val="75000"/>
                            </a:schemeClr>
                          </a:solidFill>
                        </a:rPr>
                        <a:t>Målene skal</a:t>
                      </a:r>
                      <a:r>
                        <a:rPr lang="da-DK" baseline="0" dirty="0">
                          <a:solidFill>
                            <a:schemeClr val="accent6">
                              <a:lumMod val="75000"/>
                            </a:schemeClr>
                          </a:solidFill>
                        </a:rPr>
                        <a:t> være målbare, så det er muligt at registrere bevægelse henimod eller væk fra målet </a:t>
                      </a:r>
                      <a:endParaRPr lang="da-DK" dirty="0">
                        <a:solidFill>
                          <a:schemeClr val="accent6">
                            <a:lumMod val="75000"/>
                          </a:schemeClr>
                        </a:solidFill>
                      </a:endParaRPr>
                    </a:p>
                  </a:txBody>
                  <a:tcPr/>
                </a:tc>
                <a:extLst>
                  <a:ext uri="{0D108BD9-81ED-4DB2-BD59-A6C34878D82A}">
                    <a16:rowId xmlns:a16="http://schemas.microsoft.com/office/drawing/2014/main" val="10002"/>
                  </a:ext>
                </a:extLst>
              </a:tr>
              <a:tr h="370840">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a-DK" sz="1800" b="1" dirty="0">
                          <a:solidFill>
                            <a:schemeClr val="accent6">
                              <a:lumMod val="75000"/>
                            </a:schemeClr>
                          </a:solidFill>
                        </a:rPr>
                        <a:t>A</a:t>
                      </a:r>
                      <a:r>
                        <a:rPr lang="da-DK" sz="1800" dirty="0">
                          <a:solidFill>
                            <a:schemeClr val="accent6">
                              <a:lumMod val="75000"/>
                            </a:schemeClr>
                          </a:solidFill>
                        </a:rPr>
                        <a:t>ttraktive</a:t>
                      </a:r>
                    </a:p>
                  </a:txBody>
                  <a:tcPr/>
                </a:tc>
                <a:tc>
                  <a:txBody>
                    <a:bodyPr/>
                    <a:lstStyle/>
                    <a:p>
                      <a:r>
                        <a:rPr lang="da-DK" dirty="0">
                          <a:solidFill>
                            <a:schemeClr val="accent6">
                              <a:lumMod val="75000"/>
                            </a:schemeClr>
                          </a:solidFill>
                        </a:rPr>
                        <a:t>Målene</a:t>
                      </a:r>
                      <a:r>
                        <a:rPr lang="da-DK" baseline="0" dirty="0">
                          <a:solidFill>
                            <a:schemeClr val="accent6">
                              <a:lumMod val="75000"/>
                            </a:schemeClr>
                          </a:solidFill>
                        </a:rPr>
                        <a:t> skal være attraktive og udgøre positive bevægelser henimod realiseringen af den formulerede vision</a:t>
                      </a:r>
                      <a:endParaRPr lang="da-DK" dirty="0">
                        <a:solidFill>
                          <a:schemeClr val="accent6">
                            <a:lumMod val="75000"/>
                          </a:schemeClr>
                        </a:solidFill>
                      </a:endParaRPr>
                    </a:p>
                  </a:txBody>
                  <a:tcPr/>
                </a:tc>
                <a:extLst>
                  <a:ext uri="{0D108BD9-81ED-4DB2-BD59-A6C34878D82A}">
                    <a16:rowId xmlns:a16="http://schemas.microsoft.com/office/drawing/2014/main" val="10003"/>
                  </a:ext>
                </a:extLst>
              </a:tr>
              <a:tr h="370840">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a-DK" sz="1800" b="1" dirty="0">
                          <a:solidFill>
                            <a:schemeClr val="accent6">
                              <a:lumMod val="75000"/>
                            </a:schemeClr>
                          </a:solidFill>
                        </a:rPr>
                        <a:t>R</a:t>
                      </a:r>
                      <a:r>
                        <a:rPr lang="da-DK" sz="1800" dirty="0">
                          <a:solidFill>
                            <a:schemeClr val="accent6">
                              <a:lumMod val="75000"/>
                            </a:schemeClr>
                          </a:solidFill>
                        </a:rPr>
                        <a:t>ealistiske</a:t>
                      </a:r>
                    </a:p>
                  </a:txBody>
                  <a:tcPr/>
                </a:tc>
                <a:tc>
                  <a:txBody>
                    <a:bodyPr/>
                    <a:lstStyle/>
                    <a:p>
                      <a:r>
                        <a:rPr lang="da-DK" dirty="0">
                          <a:solidFill>
                            <a:schemeClr val="accent6">
                              <a:lumMod val="75000"/>
                            </a:schemeClr>
                          </a:solidFill>
                        </a:rPr>
                        <a:t>Målene</a:t>
                      </a:r>
                      <a:r>
                        <a:rPr lang="da-DK" baseline="0" dirty="0">
                          <a:solidFill>
                            <a:schemeClr val="accent6">
                              <a:lumMod val="75000"/>
                            </a:schemeClr>
                          </a:solidFill>
                        </a:rPr>
                        <a:t> skal være realistiske således at de personer som skal handle på dem har en reel mulighed for at lykkes</a:t>
                      </a:r>
                      <a:endParaRPr lang="da-DK" dirty="0">
                        <a:solidFill>
                          <a:schemeClr val="accent6">
                            <a:lumMod val="75000"/>
                          </a:schemeClr>
                        </a:solidFill>
                      </a:endParaRPr>
                    </a:p>
                  </a:txBody>
                  <a:tcPr/>
                </a:tc>
                <a:extLst>
                  <a:ext uri="{0D108BD9-81ED-4DB2-BD59-A6C34878D82A}">
                    <a16:rowId xmlns:a16="http://schemas.microsoft.com/office/drawing/2014/main" val="10004"/>
                  </a:ext>
                </a:extLst>
              </a:tr>
              <a:tr h="370840">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da-DK" sz="1800" b="1" dirty="0">
                          <a:solidFill>
                            <a:schemeClr val="accent6">
                              <a:lumMod val="75000"/>
                            </a:schemeClr>
                          </a:solidFill>
                        </a:rPr>
                        <a:t>T</a:t>
                      </a:r>
                      <a:r>
                        <a:rPr lang="da-DK" sz="1800" dirty="0">
                          <a:solidFill>
                            <a:schemeClr val="accent6">
                              <a:lumMod val="75000"/>
                            </a:schemeClr>
                          </a:solidFill>
                        </a:rPr>
                        <a:t>idsbestemte</a:t>
                      </a:r>
                    </a:p>
                  </a:txBody>
                  <a:tcPr/>
                </a:tc>
                <a:tc>
                  <a:txBody>
                    <a:bodyPr/>
                    <a:lstStyle/>
                    <a:p>
                      <a:r>
                        <a:rPr lang="da-DK" dirty="0">
                          <a:solidFill>
                            <a:schemeClr val="accent6">
                              <a:lumMod val="75000"/>
                            </a:schemeClr>
                          </a:solidFill>
                        </a:rPr>
                        <a:t>Målene</a:t>
                      </a:r>
                      <a:r>
                        <a:rPr lang="da-DK" baseline="0" dirty="0">
                          <a:solidFill>
                            <a:schemeClr val="accent6">
                              <a:lumMod val="75000"/>
                            </a:schemeClr>
                          </a:solidFill>
                        </a:rPr>
                        <a:t> skal være knyttet til konkrete tidsfrister og deadlines </a:t>
                      </a:r>
                      <a:endParaRPr lang="da-DK" dirty="0">
                        <a:solidFill>
                          <a:schemeClr val="accent6">
                            <a:lumMod val="75000"/>
                          </a:schemeClr>
                        </a:solidFill>
                      </a:endParaRPr>
                    </a:p>
                  </a:txBody>
                  <a:tcPr/>
                </a:tc>
                <a:extLst>
                  <a:ext uri="{0D108BD9-81ED-4DB2-BD59-A6C34878D82A}">
                    <a16:rowId xmlns:a16="http://schemas.microsoft.com/office/drawing/2014/main" val="10005"/>
                  </a:ext>
                </a:extLst>
              </a:tr>
            </a:tbl>
          </a:graphicData>
        </a:graphic>
      </p:graphicFrame>
      <p:sp>
        <p:nvSpPr>
          <p:cNvPr id="3" name="Tekstfelt 2"/>
          <p:cNvSpPr txBox="1"/>
          <p:nvPr/>
        </p:nvSpPr>
        <p:spPr>
          <a:xfrm>
            <a:off x="649224" y="1307592"/>
            <a:ext cx="7360920" cy="830997"/>
          </a:xfrm>
          <a:prstGeom prst="rect">
            <a:avLst/>
          </a:prstGeom>
          <a:noFill/>
        </p:spPr>
        <p:txBody>
          <a:bodyPr wrap="square" rtlCol="0">
            <a:spAutoFit/>
          </a:bodyPr>
          <a:lstStyle/>
          <a:p>
            <a:r>
              <a:rPr lang="da-DK" sz="1600" dirty="0"/>
              <a:t>Når der er fundet projektledere til alle projekter skal projektlederne formulere mål for deres projekter, så disse kan indsættes i en fælles udviklingsplan. </a:t>
            </a:r>
          </a:p>
          <a:p>
            <a:r>
              <a:rPr lang="da-DK" sz="1600" dirty="0"/>
              <a:t>Målene formuleres med udgangspunkt i principperne for smarte mål</a:t>
            </a:r>
          </a:p>
        </p:txBody>
      </p:sp>
    </p:spTree>
    <p:extLst>
      <p:ext uri="{BB962C8B-B14F-4D97-AF65-F5344CB8AC3E}">
        <p14:creationId xmlns:p14="http://schemas.microsoft.com/office/powerpoint/2010/main" val="42188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chemeClr val="accent6">
                    <a:lumMod val="75000"/>
                  </a:schemeClr>
                </a:solidFill>
              </a:rPr>
              <a:t>Ny økonomisk model til understøttelse af udviklingen af ØSVN Hallen</a:t>
            </a:r>
          </a:p>
        </p:txBody>
      </p:sp>
      <p:sp>
        <p:nvSpPr>
          <p:cNvPr id="3" name="Pladsholder til indhold 2"/>
          <p:cNvSpPr>
            <a:spLocks noGrp="1"/>
          </p:cNvSpPr>
          <p:nvPr>
            <p:ph idx="1"/>
          </p:nvPr>
        </p:nvSpPr>
        <p:spPr/>
        <p:txBody>
          <a:bodyPr>
            <a:normAutofit lnSpcReduction="10000"/>
          </a:bodyPr>
          <a:lstStyle/>
          <a:p>
            <a:pPr marL="0" indent="0">
              <a:buNone/>
            </a:pPr>
            <a:r>
              <a:rPr lang="da-DK" sz="1600" b="1" dirty="0">
                <a:solidFill>
                  <a:schemeClr val="accent6">
                    <a:lumMod val="75000"/>
                  </a:schemeClr>
                </a:solidFill>
              </a:rPr>
              <a:t>Projektleder:</a:t>
            </a:r>
          </a:p>
          <a:p>
            <a:pPr marL="0" indent="0">
              <a:buNone/>
            </a:pPr>
            <a:r>
              <a:rPr lang="da-DK" sz="1600" b="1" dirty="0">
                <a:solidFill>
                  <a:schemeClr val="accent6">
                    <a:lumMod val="75000"/>
                  </a:schemeClr>
                </a:solidFill>
              </a:rPr>
              <a:t>Bestyrelsen for ØSVN Hallen </a:t>
            </a:r>
          </a:p>
          <a:p>
            <a:pPr marL="0" indent="0">
              <a:buNone/>
            </a:pPr>
            <a:endParaRPr lang="da-DK" sz="1600" b="1" dirty="0">
              <a:solidFill>
                <a:schemeClr val="accent6">
                  <a:lumMod val="75000"/>
                </a:schemeClr>
              </a:solidFill>
            </a:endParaRPr>
          </a:p>
          <a:p>
            <a:pPr marL="0" indent="0">
              <a:buNone/>
            </a:pPr>
            <a:r>
              <a:rPr lang="da-DK" sz="1600" b="1" dirty="0">
                <a:solidFill>
                  <a:schemeClr val="accent6">
                    <a:lumMod val="75000"/>
                  </a:schemeClr>
                </a:solidFill>
              </a:rPr>
              <a:t>Målsætning </a:t>
            </a:r>
          </a:p>
          <a:p>
            <a:r>
              <a:rPr lang="da-DK" sz="1600" dirty="0"/>
              <a:t>At formulere en ny økonomisk støttemodel som understøtter visionen om at ØSVN Hallen skal være hele lokalsamfundets samlingspunkt </a:t>
            </a:r>
          </a:p>
          <a:p>
            <a:r>
              <a:rPr lang="da-DK" sz="1600" dirty="0"/>
              <a:t>Udgangspunktet for modellen skal være at alle borgere i lokalsamfundet skal bidrage med en direkte støtte til hallen til gengæld for en række forbedrede muligheder for at benytte faciliteterne  </a:t>
            </a:r>
          </a:p>
          <a:p>
            <a:r>
              <a:rPr lang="da-DK" sz="1600" dirty="0"/>
              <a:t>Det skal være en fælles opgave for alle i lokalsamfundet at støtte op om bevarelse og udviklingen af Vores Hal </a:t>
            </a:r>
          </a:p>
          <a:p>
            <a:pPr marL="0" indent="0">
              <a:buNone/>
            </a:pPr>
            <a:r>
              <a:rPr lang="da-DK" sz="1600" b="1" dirty="0">
                <a:solidFill>
                  <a:schemeClr val="accent6">
                    <a:lumMod val="75000"/>
                  </a:schemeClr>
                </a:solidFill>
              </a:rPr>
              <a:t>Rammer</a:t>
            </a:r>
          </a:p>
          <a:p>
            <a:r>
              <a:rPr lang="da-DK" sz="1600" dirty="0"/>
              <a:t>Modellen skal kunne understøtte selvstændige aktiviteter i hallen ved siden af foreningsaktiviteter</a:t>
            </a:r>
          </a:p>
          <a:p>
            <a:r>
              <a:rPr lang="da-DK" sz="1600" dirty="0"/>
              <a:t>Modellen skal understøtte de allerede eksisterende aktiviteter på den måde så der kommer mere af det god </a:t>
            </a:r>
          </a:p>
          <a:p>
            <a:r>
              <a:rPr lang="da-DK" sz="1600" dirty="0"/>
              <a:t>Modellen skal understøtte den overordnede vision for udvikling af ØSVN Hallen</a:t>
            </a:r>
          </a:p>
        </p:txBody>
      </p:sp>
    </p:spTree>
    <p:extLst>
      <p:ext uri="{BB962C8B-B14F-4D97-AF65-F5344CB8AC3E}">
        <p14:creationId xmlns:p14="http://schemas.microsoft.com/office/powerpoint/2010/main" val="1458640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D6BE3A-1A6E-E84B-82EA-CD7F9750A654}"/>
              </a:ext>
            </a:extLst>
          </p:cNvPr>
          <p:cNvSpPr>
            <a:spLocks noGrp="1"/>
          </p:cNvSpPr>
          <p:nvPr>
            <p:ph type="title"/>
          </p:nvPr>
        </p:nvSpPr>
        <p:spPr/>
        <p:txBody>
          <a:bodyPr/>
          <a:lstStyle/>
          <a:p>
            <a:r>
              <a:rPr lang="da-DK" dirty="0"/>
              <a:t>Ny økonomisk model til understøttelse af hallen</a:t>
            </a:r>
          </a:p>
        </p:txBody>
      </p:sp>
      <p:sp>
        <p:nvSpPr>
          <p:cNvPr id="3" name="Pladsholder til indhold 2">
            <a:extLst>
              <a:ext uri="{FF2B5EF4-FFF2-40B4-BE49-F238E27FC236}">
                <a16:creationId xmlns:a16="http://schemas.microsoft.com/office/drawing/2014/main" id="{76913522-6A53-B44E-B8B3-3F378393A9B7}"/>
              </a:ext>
            </a:extLst>
          </p:cNvPr>
          <p:cNvSpPr>
            <a:spLocks noGrp="1"/>
          </p:cNvSpPr>
          <p:nvPr>
            <p:ph idx="1"/>
          </p:nvPr>
        </p:nvSpPr>
        <p:spPr/>
        <p:txBody>
          <a:bodyPr>
            <a:normAutofit fontScale="77500" lnSpcReduction="20000"/>
          </a:bodyPr>
          <a:lstStyle/>
          <a:p>
            <a:pPr marL="0" indent="0">
              <a:buNone/>
            </a:pPr>
            <a:r>
              <a:rPr lang="da-DK" sz="2300" b="1" u="sng" cap="small" dirty="0"/>
              <a:t>medlemskab af hallen:</a:t>
            </a:r>
            <a:endParaRPr lang="da-DK" sz="2300" dirty="0"/>
          </a:p>
          <a:p>
            <a:r>
              <a:rPr lang="da-DK" sz="2300" dirty="0"/>
              <a:t>Der oprettes en medlemsforening, der skal sikre en indtægt til et højere </a:t>
            </a:r>
            <a:r>
              <a:rPr lang="da-DK" sz="2300" dirty="0" err="1"/>
              <a:t>serviceneiveau</a:t>
            </a:r>
            <a:r>
              <a:rPr lang="da-DK" sz="2300" dirty="0"/>
              <a:t> i hallen, samt mulighed for investering i nye tiltag.</a:t>
            </a:r>
          </a:p>
          <a:p>
            <a:r>
              <a:rPr lang="da-DK" sz="2300" dirty="0"/>
              <a:t>Hvad får medlemmerne ud af det: </a:t>
            </a:r>
          </a:p>
          <a:p>
            <a:pPr lvl="0"/>
            <a:r>
              <a:rPr lang="da-DK" sz="2300" dirty="0"/>
              <a:t>Nøglebrik til hallen, så man har adgang til hallen i de ’tomme’ timer, for et symbolsk beløb (30 kr.) der kan betales via </a:t>
            </a:r>
            <a:r>
              <a:rPr lang="da-DK" sz="2300" dirty="0" err="1"/>
              <a:t>mobilepay</a:t>
            </a:r>
            <a:r>
              <a:rPr lang="da-DK" sz="2300" dirty="0"/>
              <a:t>.</a:t>
            </a:r>
          </a:p>
          <a:p>
            <a:pPr lvl="0"/>
            <a:r>
              <a:rPr lang="da-DK" sz="2300" dirty="0"/>
              <a:t>Et aktivt, levende samlingspunkt i byen – til fordel for alle borgere (tænk hvad der sker hvis vi ikke havde en hal)</a:t>
            </a:r>
          </a:p>
          <a:p>
            <a:pPr lvl="0"/>
            <a:r>
              <a:rPr lang="da-DK" sz="2300" dirty="0"/>
              <a:t>Mulighed for leje af hal/café mm. til favorable priser</a:t>
            </a:r>
          </a:p>
          <a:p>
            <a:pPr lvl="0"/>
            <a:r>
              <a:rPr lang="da-DK" sz="2300" dirty="0"/>
              <a:t>Nyhedsbreve</a:t>
            </a:r>
          </a:p>
          <a:p>
            <a:r>
              <a:rPr lang="da-DK" sz="2300" dirty="0"/>
              <a:t>Betaling:</a:t>
            </a:r>
          </a:p>
          <a:p>
            <a:pPr lvl="0"/>
            <a:r>
              <a:rPr lang="da-DK" sz="2300" dirty="0"/>
              <a:t>Oprettes via </a:t>
            </a:r>
            <a:r>
              <a:rPr lang="da-DK" sz="2300" dirty="0" err="1"/>
              <a:t>Convensus</a:t>
            </a:r>
            <a:endParaRPr lang="da-DK" sz="2300" dirty="0"/>
          </a:p>
          <a:p>
            <a:pPr lvl="0"/>
            <a:r>
              <a:rPr lang="da-DK" sz="2300" dirty="0"/>
              <a:t>Opfordre til at tilmelde pbs</a:t>
            </a:r>
          </a:p>
          <a:p>
            <a:pPr lvl="0"/>
            <a:r>
              <a:rPr lang="da-DK" sz="2300" dirty="0"/>
              <a:t>Et årligt kontingent på 200 kr. pr. husstand.</a:t>
            </a:r>
          </a:p>
          <a:p>
            <a:r>
              <a:rPr lang="da-DK" sz="2300" dirty="0"/>
              <a:t>Hvem står for oprettelse af medlemsklubben? Hvordan gør vi med medlemskort? </a:t>
            </a:r>
          </a:p>
          <a:p>
            <a:r>
              <a:rPr lang="da-DK" sz="2300" dirty="0"/>
              <a:t>Hvordan kommer vi ud med budskabet?</a:t>
            </a:r>
          </a:p>
          <a:p>
            <a:pPr marL="0" indent="0">
              <a:buNone/>
            </a:pPr>
            <a:endParaRPr lang="da-DK" dirty="0"/>
          </a:p>
        </p:txBody>
      </p:sp>
    </p:spTree>
    <p:extLst>
      <p:ext uri="{BB962C8B-B14F-4D97-AF65-F5344CB8AC3E}">
        <p14:creationId xmlns:p14="http://schemas.microsoft.com/office/powerpoint/2010/main" val="4256902119"/>
      </p:ext>
    </p:extLst>
  </p:cSld>
  <p:clrMapOvr>
    <a:masterClrMapping/>
  </p:clrMapOvr>
</p:sld>
</file>

<file path=ppt/theme/theme1.xml><?xml version="1.0" encoding="utf-8"?>
<a:theme xmlns:a="http://schemas.openxmlformats.org/drawingml/2006/main" name="Frejost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rugerdefinere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rejo Managem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Brugerdefinere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Frejost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2_Brugerdefinere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Kontor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Frejosteen</Template>
  <TotalTime>8788</TotalTime>
  <Words>2459</Words>
  <Application>Microsoft Macintosh PowerPoint</Application>
  <PresentationFormat>Skærmshow (4:3)</PresentationFormat>
  <Paragraphs>302</Paragraphs>
  <Slides>26</Slides>
  <Notes>6</Notes>
  <HiddenSlides>0</HiddenSlides>
  <MMClips>0</MMClips>
  <ScaleCrop>false</ScaleCrop>
  <HeadingPairs>
    <vt:vector size="6" baseType="variant">
      <vt:variant>
        <vt:lpstr>Benyttede skrifttyper</vt:lpstr>
      </vt:variant>
      <vt:variant>
        <vt:i4>5</vt:i4>
      </vt:variant>
      <vt:variant>
        <vt:lpstr>Tema</vt:lpstr>
      </vt:variant>
      <vt:variant>
        <vt:i4>6</vt:i4>
      </vt:variant>
      <vt:variant>
        <vt:lpstr>Slidetitler</vt:lpstr>
      </vt:variant>
      <vt:variant>
        <vt:i4>26</vt:i4>
      </vt:variant>
    </vt:vector>
  </HeadingPairs>
  <TitlesOfParts>
    <vt:vector size="37" baseType="lpstr">
      <vt:lpstr>Arial</vt:lpstr>
      <vt:lpstr>Calibri</vt:lpstr>
      <vt:lpstr>Chalkduster</vt:lpstr>
      <vt:lpstr>Mangal</vt:lpstr>
      <vt:lpstr>Wingdings</vt:lpstr>
      <vt:lpstr>Frejosteen</vt:lpstr>
      <vt:lpstr>Brugerdefineret design</vt:lpstr>
      <vt:lpstr>Frejo Management</vt:lpstr>
      <vt:lpstr>1_Brugerdefineret design</vt:lpstr>
      <vt:lpstr>1_Frejosteen</vt:lpstr>
      <vt:lpstr>2_Brugerdefineret design</vt:lpstr>
      <vt:lpstr>Udviklingsplan  for</vt:lpstr>
      <vt:lpstr>PowerPoint-præsentation</vt:lpstr>
      <vt:lpstr>PowerPoint-præsentation</vt:lpstr>
      <vt:lpstr>Visionen </vt:lpstr>
      <vt:lpstr>PowerPoint-præsentation</vt:lpstr>
      <vt:lpstr>Strategi for realisering af visionen</vt:lpstr>
      <vt:lpstr>Målsætning med SMARTE mål</vt:lpstr>
      <vt:lpstr>Ny økonomisk model til understøttelse af udviklingen af ØSVN Hallen</vt:lpstr>
      <vt:lpstr>Ny økonomisk model til understøttelse af hallen</vt:lpstr>
      <vt:lpstr>Etablering af fitnesscenter</vt:lpstr>
      <vt:lpstr>Fitnesscenter</vt:lpstr>
      <vt:lpstr>Optimering af bygningsmassen</vt:lpstr>
      <vt:lpstr>Optimering af bygningsmassen</vt:lpstr>
      <vt:lpstr>Etablering af Øster Starup Multipark</vt:lpstr>
      <vt:lpstr>Øster Starup Multipark</vt:lpstr>
      <vt:lpstr>Optimering af online kommunikation, booking og elektronisk adgang til hallen</vt:lpstr>
      <vt:lpstr>Kommunikation og Onlinebooking</vt:lpstr>
      <vt:lpstr>Aktivitetsudvalg for voksne</vt:lpstr>
      <vt:lpstr>Aktivitetsudvalg for voksne</vt:lpstr>
      <vt:lpstr>Aktivitetsudvalg for familier</vt:lpstr>
      <vt:lpstr>Familieaktiviteter</vt:lpstr>
      <vt:lpstr>Aktivitetsudvalg for unge</vt:lpstr>
      <vt:lpstr>Aktiviteter for unge</vt:lpstr>
      <vt:lpstr>PowerPoint-præsentation</vt:lpstr>
      <vt:lpstr>PowerPoint-præsentation</vt:lpstr>
      <vt:lpstr>PowerPoint-præsentation</vt:lpstr>
    </vt:vector>
  </TitlesOfParts>
  <Manager/>
  <Company>Frejo&amp;Steen</Company>
  <LinksUpToDate>false</LinksUpToDate>
  <SharedDoc>false</SharedDoc>
  <HyperlinkBase/>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subject/>
  <dc:creator>Klaus Frejo </dc:creator>
  <cp:keywords/>
  <dc:description/>
  <cp:lastModifiedBy>Klaus Frejo</cp:lastModifiedBy>
  <cp:revision>239</cp:revision>
  <dcterms:created xsi:type="dcterms:W3CDTF">2014-01-25T12:14:07Z</dcterms:created>
  <dcterms:modified xsi:type="dcterms:W3CDTF">2018-05-22T09:11:49Z</dcterms:modified>
  <cp:category/>
</cp:coreProperties>
</file>